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AF2E3-220F-4B5A-B15A-DF87FC8AA783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3B68A-8D22-44E2-9DFB-69549D06C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34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3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0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0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7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2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09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9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9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7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9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E1579-CD40-4419-B056-A090D4FAE7F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5F20C-49A1-4681-9600-5E77E289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7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2067" name="Slide Number Placeholder 5"/>
          <p:cNvSpPr txBox="1">
            <a:spLocks noGrp="1"/>
          </p:cNvSpPr>
          <p:nvPr/>
        </p:nvSpPr>
        <p:spPr bwMode="auto">
          <a:xfrm>
            <a:off x="8153400" y="6096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fld id="{46C6688D-02D4-4C60-B327-0E19EF861BE2}" type="slidenum">
              <a:rPr lang="en-US" sz="1400">
                <a:latin typeface="Times New Roman" pitchFamily="18" charset="0"/>
              </a:rPr>
              <a:pPr algn="ctr"/>
              <a:t>1</a:t>
            </a:fld>
            <a:endParaRPr lang="en-US" sz="1400" dirty="0">
              <a:latin typeface="Times New Roman" pitchFamily="18" charset="0"/>
            </a:endParaRPr>
          </a:p>
        </p:txBody>
      </p:sp>
      <p:sp>
        <p:nvSpPr>
          <p:cNvPr id="27576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458200" cy="990600"/>
          </a:xfrm>
        </p:spPr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ABC’s of Behavior</a:t>
            </a:r>
          </a:p>
        </p:txBody>
      </p:sp>
      <p:sp>
        <p:nvSpPr>
          <p:cNvPr id="27576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2362200" cy="685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sz="3100" b="1" dirty="0" smtClean="0">
                <a:effectLst/>
              </a:rPr>
              <a:t> </a:t>
            </a:r>
            <a:r>
              <a:rPr lang="en-US" sz="3100" b="1" dirty="0" smtClean="0">
                <a:effectLst/>
                <a:latin typeface="Arial" pitchFamily="34" charset="0"/>
                <a:cs typeface="Arial" pitchFamily="34" charset="0"/>
              </a:rPr>
              <a:t>Antecedents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</p:txBody>
      </p:sp>
      <p:sp>
        <p:nvSpPr>
          <p:cNvPr id="3032070" name="AutoShape 4"/>
          <p:cNvSpPr>
            <a:spLocks noChangeArrowheads="1"/>
          </p:cNvSpPr>
          <p:nvPr/>
        </p:nvSpPr>
        <p:spPr bwMode="auto">
          <a:xfrm>
            <a:off x="2438400" y="1676400"/>
            <a:ext cx="1143000" cy="381000"/>
          </a:xfrm>
          <a:prstGeom prst="rightArrow">
            <a:avLst>
              <a:gd name="adj1" fmla="val 50000"/>
              <a:gd name="adj2" fmla="val 80000"/>
            </a:avLst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dirty="0">
              <a:latin typeface="Times New Roman" pitchFamily="18" charset="0"/>
            </a:endParaRPr>
          </a:p>
        </p:txBody>
      </p:sp>
      <p:sp>
        <p:nvSpPr>
          <p:cNvPr id="3032071" name="Text Box 5"/>
          <p:cNvSpPr txBox="1">
            <a:spLocks noChangeArrowheads="1"/>
          </p:cNvSpPr>
          <p:nvPr/>
        </p:nvSpPr>
        <p:spPr bwMode="auto">
          <a:xfrm>
            <a:off x="3413125" y="1712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>
              <a:latin typeface="Arial" pitchFamily="34" charset="0"/>
            </a:endParaRPr>
          </a:p>
        </p:txBody>
      </p:sp>
      <p:sp>
        <p:nvSpPr>
          <p:cNvPr id="3032072" name="Text Box 6"/>
          <p:cNvSpPr txBox="1">
            <a:spLocks noChangeArrowheads="1"/>
          </p:cNvSpPr>
          <p:nvPr/>
        </p:nvSpPr>
        <p:spPr bwMode="auto">
          <a:xfrm>
            <a:off x="3505200" y="1600200"/>
            <a:ext cx="1752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latin typeface="Arial" pitchFamily="34" charset="0"/>
              </a:rPr>
              <a:t> </a:t>
            </a:r>
            <a:r>
              <a:rPr lang="en-US" sz="2600" b="1" dirty="0">
                <a:latin typeface="Arial" pitchFamily="34" charset="0"/>
              </a:rPr>
              <a:t>Behavior</a:t>
            </a:r>
          </a:p>
        </p:txBody>
      </p:sp>
      <p:sp>
        <p:nvSpPr>
          <p:cNvPr id="3032073" name="Text Box 7"/>
          <p:cNvSpPr txBox="1">
            <a:spLocks noChangeArrowheads="1"/>
          </p:cNvSpPr>
          <p:nvPr/>
        </p:nvSpPr>
        <p:spPr bwMode="auto">
          <a:xfrm>
            <a:off x="5622925" y="1636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>
              <a:latin typeface="Arial" pitchFamily="34" charset="0"/>
            </a:endParaRPr>
          </a:p>
        </p:txBody>
      </p:sp>
      <p:sp>
        <p:nvSpPr>
          <p:cNvPr id="3032075" name="Text Box 9"/>
          <p:cNvSpPr txBox="1">
            <a:spLocks noChangeArrowheads="1"/>
          </p:cNvSpPr>
          <p:nvPr/>
        </p:nvSpPr>
        <p:spPr bwMode="auto">
          <a:xfrm>
            <a:off x="6324600" y="1600200"/>
            <a:ext cx="2819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600" b="1" dirty="0">
                <a:latin typeface="Arial" pitchFamily="34" charset="0"/>
              </a:rPr>
              <a:t>Consequences</a:t>
            </a:r>
          </a:p>
        </p:txBody>
      </p:sp>
      <p:sp>
        <p:nvSpPr>
          <p:cNvPr id="3032076" name="Text Box 11"/>
          <p:cNvSpPr txBox="1">
            <a:spLocks noChangeArrowheads="1"/>
          </p:cNvSpPr>
          <p:nvPr/>
        </p:nvSpPr>
        <p:spPr bwMode="auto">
          <a:xfrm>
            <a:off x="3581400" y="2286000"/>
            <a:ext cx="1676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itchFamily="34" charset="0"/>
              </a:rPr>
              <a:t>What is the          function</a:t>
            </a:r>
            <a:r>
              <a:rPr lang="en-US" dirty="0" smtClean="0">
                <a:latin typeface="Arial" pitchFamily="34" charset="0"/>
              </a:rPr>
              <a:t>?</a:t>
            </a:r>
          </a:p>
          <a:p>
            <a:pPr algn="ctr"/>
            <a:r>
              <a:rPr lang="en-US" b="1" dirty="0" smtClean="0">
                <a:latin typeface="Arial" pitchFamily="34" charset="0"/>
              </a:rPr>
              <a:t>Avoid/Escape</a:t>
            </a:r>
          </a:p>
          <a:p>
            <a:pPr algn="ctr"/>
            <a:r>
              <a:rPr lang="en-US" b="1" dirty="0" smtClean="0">
                <a:latin typeface="Arial" pitchFamily="34" charset="0"/>
              </a:rPr>
              <a:t>Attention Seeking</a:t>
            </a:r>
            <a:endParaRPr lang="en-US" b="1" dirty="0">
              <a:latin typeface="Arial" pitchFamily="34" charset="0"/>
            </a:endParaRPr>
          </a:p>
        </p:txBody>
      </p:sp>
      <p:sp>
        <p:nvSpPr>
          <p:cNvPr id="3032077" name="Text Box 12"/>
          <p:cNvSpPr txBox="1">
            <a:spLocks noChangeArrowheads="1"/>
          </p:cNvSpPr>
          <p:nvPr/>
        </p:nvSpPr>
        <p:spPr bwMode="auto">
          <a:xfrm>
            <a:off x="6705600" y="2286000"/>
            <a:ext cx="1981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</a:rPr>
              <a:t>Reinforcement</a:t>
            </a:r>
            <a:r>
              <a:rPr lang="en-US" dirty="0" smtClean="0">
                <a:latin typeface="Arial" pitchFamily="34" charset="0"/>
              </a:rPr>
              <a:t> </a:t>
            </a:r>
            <a:endParaRPr lang="en-US" dirty="0">
              <a:latin typeface="Arial" pitchFamily="34" charset="0"/>
            </a:endParaRPr>
          </a:p>
          <a:p>
            <a:pPr algn="ctr"/>
            <a:r>
              <a:rPr lang="en-US" dirty="0" smtClean="0">
                <a:latin typeface="Arial" pitchFamily="34" charset="0"/>
              </a:rPr>
              <a:t>(strengthens)</a:t>
            </a:r>
          </a:p>
          <a:p>
            <a:pPr algn="ctr"/>
            <a:r>
              <a:rPr lang="en-US" dirty="0" smtClean="0">
                <a:latin typeface="Arial" pitchFamily="34" charset="0"/>
              </a:rPr>
              <a:t>and</a:t>
            </a:r>
          </a:p>
          <a:p>
            <a:pPr algn="ctr"/>
            <a:r>
              <a:rPr lang="en-US" b="1" dirty="0" smtClean="0">
                <a:latin typeface="Arial" pitchFamily="34" charset="0"/>
              </a:rPr>
              <a:t>Punishment</a:t>
            </a:r>
          </a:p>
          <a:p>
            <a:pPr algn="ctr"/>
            <a:r>
              <a:rPr lang="en-US" dirty="0" smtClean="0">
                <a:latin typeface="Arial" pitchFamily="34" charset="0"/>
              </a:rPr>
              <a:t>(weakens)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3032078" name="Text Box 13"/>
          <p:cNvSpPr txBox="1">
            <a:spLocks noChangeArrowheads="1"/>
          </p:cNvSpPr>
          <p:nvPr/>
        </p:nvSpPr>
        <p:spPr bwMode="auto">
          <a:xfrm>
            <a:off x="457200" y="2286000"/>
            <a:ext cx="1676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itchFamily="34" charset="0"/>
              </a:rPr>
              <a:t>Trigger</a:t>
            </a:r>
          </a:p>
          <a:p>
            <a:pPr algn="ctr"/>
            <a:r>
              <a:rPr lang="en-US" b="1" dirty="0">
                <a:latin typeface="Arial" pitchFamily="34" charset="0"/>
              </a:rPr>
              <a:t>Internal </a:t>
            </a:r>
          </a:p>
          <a:p>
            <a:pPr algn="ctr"/>
            <a:r>
              <a:rPr lang="en-US" b="1" dirty="0">
                <a:latin typeface="Arial" pitchFamily="34" charset="0"/>
              </a:rPr>
              <a:t>or</a:t>
            </a:r>
          </a:p>
          <a:p>
            <a:pPr algn="ctr"/>
            <a:r>
              <a:rPr lang="en-US" b="1" dirty="0">
                <a:latin typeface="Arial" pitchFamily="34" charset="0"/>
              </a:rPr>
              <a:t> External</a:t>
            </a: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5257800" y="1676400"/>
            <a:ext cx="1143000" cy="381000"/>
          </a:xfrm>
          <a:prstGeom prst="rightArrow">
            <a:avLst>
              <a:gd name="adj1" fmla="val 50000"/>
              <a:gd name="adj2" fmla="val 80000"/>
            </a:avLst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dirty="0"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200" y="3733800"/>
            <a:ext cx="1905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3"/>
              </a:buClr>
              <a:buFont typeface="Arial" pitchFamily="34" charset="0"/>
              <a:buChar char="•"/>
            </a:pPr>
            <a:r>
              <a:rPr lang="en-US" sz="1400" b="1" dirty="0" smtClean="0"/>
              <a:t>  </a:t>
            </a:r>
            <a:r>
              <a:rPr lang="en-US" sz="1500" b="1" dirty="0" smtClean="0"/>
              <a:t>Time of Day</a:t>
            </a:r>
          </a:p>
          <a:p>
            <a:pPr>
              <a:buClr>
                <a:schemeClr val="accent3"/>
              </a:buClr>
              <a:buFont typeface="Arial" pitchFamily="34" charset="0"/>
              <a:buChar char="•"/>
            </a:pPr>
            <a:r>
              <a:rPr lang="en-US" sz="1500" b="1" dirty="0" smtClean="0"/>
              <a:t>  Physical Setting</a:t>
            </a:r>
          </a:p>
          <a:p>
            <a:pPr>
              <a:buClr>
                <a:schemeClr val="accent3"/>
              </a:buClr>
              <a:buFont typeface="Arial" pitchFamily="34" charset="0"/>
              <a:buChar char="•"/>
            </a:pPr>
            <a:r>
              <a:rPr lang="en-US" sz="1500" b="1" dirty="0" smtClean="0"/>
              <a:t>  People</a:t>
            </a:r>
          </a:p>
          <a:p>
            <a:pPr>
              <a:buClr>
                <a:schemeClr val="accent3"/>
              </a:buClr>
              <a:buFont typeface="Arial" pitchFamily="34" charset="0"/>
              <a:buChar char="•"/>
            </a:pPr>
            <a:r>
              <a:rPr lang="en-US" sz="1500" b="1" dirty="0" smtClean="0"/>
              <a:t>  Activity</a:t>
            </a:r>
          </a:p>
          <a:p>
            <a:pPr>
              <a:buClr>
                <a:schemeClr val="accent3"/>
              </a:buClr>
              <a:buFont typeface="Arial" pitchFamily="34" charset="0"/>
              <a:buChar char="•"/>
            </a:pPr>
            <a:r>
              <a:rPr lang="en-US" sz="1500" b="1" dirty="0" smtClean="0"/>
              <a:t>  Request to move   </a:t>
            </a:r>
          </a:p>
          <a:p>
            <a:pPr>
              <a:buClr>
                <a:schemeClr val="accent3"/>
              </a:buClr>
            </a:pPr>
            <a:r>
              <a:rPr lang="en-US" sz="1500" b="1" dirty="0" smtClean="0"/>
              <a:t>   from one activity  </a:t>
            </a:r>
          </a:p>
          <a:p>
            <a:pPr>
              <a:buClr>
                <a:schemeClr val="accent3"/>
              </a:buClr>
            </a:pPr>
            <a:r>
              <a:rPr lang="en-US" sz="1500" b="1" dirty="0" smtClean="0"/>
              <a:t>   to another  </a:t>
            </a:r>
          </a:p>
          <a:p>
            <a:pPr>
              <a:buClr>
                <a:schemeClr val="accent3"/>
              </a:buClr>
            </a:pPr>
            <a:r>
              <a:rPr lang="en-US" sz="1500" b="1" dirty="0" smtClean="0"/>
              <a:t>   (desirable to  </a:t>
            </a:r>
          </a:p>
          <a:p>
            <a:pPr>
              <a:buClr>
                <a:schemeClr val="accent3"/>
              </a:buClr>
            </a:pPr>
            <a:r>
              <a:rPr lang="en-US" sz="1500" b="1" dirty="0" smtClean="0"/>
              <a:t>    undesirable)</a:t>
            </a:r>
          </a:p>
        </p:txBody>
      </p:sp>
    </p:spTree>
    <p:extLst>
      <p:ext uri="{BB962C8B-B14F-4D97-AF65-F5344CB8AC3E}">
        <p14:creationId xmlns:p14="http://schemas.microsoft.com/office/powerpoint/2010/main" val="50939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ABC’s of Behavior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ABC’s of Behavior</dc:title>
  <dc:creator>User</dc:creator>
  <cp:lastModifiedBy>User</cp:lastModifiedBy>
  <cp:revision>1</cp:revision>
  <dcterms:created xsi:type="dcterms:W3CDTF">2013-02-08T19:07:02Z</dcterms:created>
  <dcterms:modified xsi:type="dcterms:W3CDTF">2013-02-08T19:07:14Z</dcterms:modified>
</cp:coreProperties>
</file>