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828" r:id="rId2"/>
    <p:sldMasterId id="2147483842" r:id="rId3"/>
    <p:sldMasterId id="2147483855" r:id="rId4"/>
  </p:sldMasterIdLst>
  <p:notesMasterIdLst>
    <p:notesMasterId r:id="rId60"/>
  </p:notesMasterIdLst>
  <p:sldIdLst>
    <p:sldId id="256" r:id="rId5"/>
    <p:sldId id="289" r:id="rId6"/>
    <p:sldId id="301" r:id="rId7"/>
    <p:sldId id="291" r:id="rId8"/>
    <p:sldId id="286" r:id="rId9"/>
    <p:sldId id="287" r:id="rId10"/>
    <p:sldId id="288" r:id="rId11"/>
    <p:sldId id="302" r:id="rId12"/>
    <p:sldId id="330" r:id="rId13"/>
    <p:sldId id="292" r:id="rId14"/>
    <p:sldId id="293" r:id="rId15"/>
    <p:sldId id="294" r:id="rId16"/>
    <p:sldId id="295" r:id="rId17"/>
    <p:sldId id="296" r:id="rId18"/>
    <p:sldId id="297" r:id="rId19"/>
    <p:sldId id="298" r:id="rId20"/>
    <p:sldId id="303" r:id="rId21"/>
    <p:sldId id="272" r:id="rId22"/>
    <p:sldId id="273" r:id="rId23"/>
    <p:sldId id="274" r:id="rId24"/>
    <p:sldId id="300" r:id="rId25"/>
    <p:sldId id="299" r:id="rId26"/>
    <p:sldId id="335" r:id="rId27"/>
    <p:sldId id="275" r:id="rId28"/>
    <p:sldId id="276" r:id="rId29"/>
    <p:sldId id="277" r:id="rId30"/>
    <p:sldId id="278" r:id="rId31"/>
    <p:sldId id="283" r:id="rId32"/>
    <p:sldId id="338" r:id="rId33"/>
    <p:sldId id="310" r:id="rId34"/>
    <p:sldId id="280" r:id="rId35"/>
    <p:sldId id="307" r:id="rId36"/>
    <p:sldId id="327" r:id="rId37"/>
    <p:sldId id="342" r:id="rId38"/>
    <p:sldId id="339" r:id="rId39"/>
    <p:sldId id="340" r:id="rId40"/>
    <p:sldId id="313" r:id="rId41"/>
    <p:sldId id="336" r:id="rId42"/>
    <p:sldId id="279" r:id="rId43"/>
    <p:sldId id="314" r:id="rId44"/>
    <p:sldId id="317" r:id="rId45"/>
    <p:sldId id="281" r:id="rId46"/>
    <p:sldId id="282" r:id="rId47"/>
    <p:sldId id="319" r:id="rId48"/>
    <p:sldId id="321" r:id="rId49"/>
    <p:sldId id="326" r:id="rId50"/>
    <p:sldId id="337" r:id="rId51"/>
    <p:sldId id="284" r:id="rId52"/>
    <p:sldId id="285" r:id="rId53"/>
    <p:sldId id="304" r:id="rId54"/>
    <p:sldId id="333" r:id="rId55"/>
    <p:sldId id="334" r:id="rId56"/>
    <p:sldId id="331" r:id="rId57"/>
    <p:sldId id="332" r:id="rId58"/>
    <p:sldId id="34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6" autoAdjust="0"/>
    <p:restoredTop sz="94660"/>
  </p:normalViewPr>
  <p:slideViewPr>
    <p:cSldViewPr>
      <p:cViewPr>
        <p:scale>
          <a:sx n="80" d="100"/>
          <a:sy n="80" d="100"/>
        </p:scale>
        <p:origin x="-48" y="824"/>
      </p:cViewPr>
      <p:guideLst>
        <p:guide orient="horz" pos="2160"/>
        <p:guide pos="2880"/>
      </p:guideLst>
    </p:cSldViewPr>
  </p:slideViewPr>
  <p:notesTextViewPr>
    <p:cViewPr>
      <p:scale>
        <a:sx n="1" d="1"/>
        <a:sy n="1" d="1"/>
      </p:scale>
      <p:origin x="0" y="0"/>
    </p:cViewPr>
  </p:notesTextViewPr>
  <p:sorterViewPr>
    <p:cViewPr>
      <p:scale>
        <a:sx n="100" d="100"/>
        <a:sy n="100" d="100"/>
      </p:scale>
      <p:origin x="0" y="1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5748B-8D90-415D-9240-7395B6FD2FD9}" type="datetimeFigureOut">
              <a:rPr lang="en-US" smtClean="0"/>
              <a:pPr/>
              <a:t>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C5DA1-3B05-40C9-B6D7-3F5CEBB1D9C9}" type="slidenum">
              <a:rPr lang="en-US" smtClean="0"/>
              <a:pPr/>
              <a:t>‹#›</a:t>
            </a:fld>
            <a:endParaRPr lang="en-US"/>
          </a:p>
        </p:txBody>
      </p:sp>
    </p:spTree>
    <p:extLst>
      <p:ext uri="{BB962C8B-B14F-4D97-AF65-F5344CB8AC3E}">
        <p14:creationId xmlns:p14="http://schemas.microsoft.com/office/powerpoint/2010/main" val="1924189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8B70B8-C3CD-4508-ADBF-90E16F00AB57}"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E631CC4-BB35-4239-9006-18EE38C051B1}" type="slidenum">
              <a:rPr lang="en-US">
                <a:solidFill>
                  <a:prstClr val="black"/>
                </a:solidFill>
              </a:rPr>
              <a:pPr>
                <a:defRPr/>
              </a:pPr>
              <a:t>54</a:t>
            </a:fld>
            <a:endParaRPr lang="en-US">
              <a:solidFill>
                <a:prstClr val="black"/>
              </a:solidFill>
            </a:endParaRPr>
          </a:p>
        </p:txBody>
      </p:sp>
      <p:sp>
        <p:nvSpPr>
          <p:cNvPr id="60419"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344988"/>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43000" y="684213"/>
            <a:ext cx="4573588" cy="3432175"/>
          </a:xfrm>
          <a:ln/>
        </p:spPr>
      </p:sp>
      <p:sp>
        <p:nvSpPr>
          <p:cNvPr id="24578" name="Rectangle 3"/>
          <p:cNvSpPr>
            <a:spLocks noGrp="1" noChangeArrowheads="1"/>
          </p:cNvSpPr>
          <p:nvPr>
            <p:ph type="body" idx="1"/>
          </p:nvPr>
        </p:nvSpPr>
        <p:spPr>
          <a:xfrm>
            <a:off x="914400" y="4344024"/>
            <a:ext cx="5029200" cy="4116049"/>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08094CE-C2BF-425A-BF46-8E35C5382AA2}" type="slidenum">
              <a:rPr lang="en-US">
                <a:latin typeface="Arial" charset="0"/>
              </a:rPr>
              <a:pPr/>
              <a:t>9</a:t>
            </a:fld>
            <a:endParaRPr lang="en-US">
              <a:latin typeface="Arial" charset="0"/>
            </a:endParaRPr>
          </a:p>
        </p:txBody>
      </p:sp>
      <p:sp>
        <p:nvSpPr>
          <p:cNvPr id="31747" name="Rectangle 2"/>
          <p:cNvSpPr>
            <a:spLocks noGrp="1" noRot="1" noChangeAspect="1" noChangeArrowheads="1" noTextEdit="1"/>
          </p:cNvSpPr>
          <p:nvPr>
            <p:ph type="sldImg"/>
          </p:nvPr>
        </p:nvSpPr>
        <p:spPr>
          <a:xfrm>
            <a:off x="1141413" y="684213"/>
            <a:ext cx="4573587" cy="3430587"/>
          </a:xfrm>
          <a:ln/>
        </p:spPr>
      </p:sp>
      <p:sp>
        <p:nvSpPr>
          <p:cNvPr id="31748" name="Rectangle 3"/>
          <p:cNvSpPr>
            <a:spLocks noGrp="1" noChangeArrowheads="1"/>
          </p:cNvSpPr>
          <p:nvPr>
            <p:ph type="body" idx="1"/>
          </p:nvPr>
        </p:nvSpPr>
        <p:spPr>
          <a:xfrm>
            <a:off x="912813" y="4343400"/>
            <a:ext cx="5032375"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Can’t intervene without universal and secondary!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5E30D28-862B-4EA5-84EE-5E6172FDC629}" type="slidenum">
              <a:rPr lang="en-US"/>
              <a:pPr/>
              <a:t>20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Using your Tier 1 Expectations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747B6E5-0246-486B-8D31-99A36925B550}" type="slidenum">
              <a:rPr lang="en-US"/>
              <a:pPr/>
              <a:t>39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5E30D28-862B-4EA5-84EE-5E6172FDC629}" type="slidenum">
              <a:rPr lang="en-US"/>
              <a:pPr/>
              <a:t>49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Using your Tier 1 Expectations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40C05-C7F6-4872-9EA3-EC139DEDE80D}" type="slidenum">
              <a:rPr lang="en-US">
                <a:solidFill>
                  <a:prstClr val="black"/>
                </a:solidFill>
              </a:rPr>
              <a:pPr/>
              <a:t>50</a:t>
            </a:fld>
            <a:endParaRPr lang="en-US">
              <a:solidFill>
                <a:prstClr val="black"/>
              </a:solidFill>
            </a:endParaRPr>
          </a:p>
        </p:txBody>
      </p:sp>
      <p:sp>
        <p:nvSpPr>
          <p:cNvPr id="50178" name="Rectangle 2"/>
          <p:cNvSpPr>
            <a:spLocks noGrp="1" noRot="1" noChangeAspect="1" noChangeArrowheads="1" noTextEdit="1"/>
          </p:cNvSpPr>
          <p:nvPr>
            <p:ph type="sldImg"/>
          </p:nvPr>
        </p:nvSpPr>
        <p:spPr>
          <a:xfrm>
            <a:off x="1144588" y="685800"/>
            <a:ext cx="4572000" cy="3429000"/>
          </a:xfrm>
          <a:ln/>
        </p:spPr>
      </p:sp>
      <p:sp>
        <p:nvSpPr>
          <p:cNvPr id="50179" name="Rectangle 3"/>
          <p:cNvSpPr>
            <a:spLocks noGrp="1" noChangeArrowheads="1"/>
          </p:cNvSpPr>
          <p:nvPr>
            <p:ph type="body" idx="1"/>
          </p:nvPr>
        </p:nvSpPr>
        <p:spPr>
          <a:xfrm>
            <a:off x="914920" y="4343713"/>
            <a:ext cx="5028161" cy="411386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48F6ED1-3A37-46CB-A857-BDB8A1FB2EE5}" type="slidenum">
              <a:rPr lang="en-US" smtClean="0">
                <a:ea typeface="MS PGothic" pitchFamily="34" charset="-128"/>
              </a:rPr>
              <a:pPr eaLnBrk="1" fontAlgn="base" hangingPunct="1">
                <a:spcBef>
                  <a:spcPct val="0"/>
                </a:spcBef>
                <a:spcAft>
                  <a:spcPct val="0"/>
                </a:spcAft>
              </a:pPr>
              <a:t>51</a:t>
            </a:fld>
            <a:endParaRPr lang="en-US" smtClean="0">
              <a:ea typeface="MS PGothic" pitchFamily="34" charset="-128"/>
            </a:endParaRPr>
          </a:p>
        </p:txBody>
      </p:sp>
      <p:sp>
        <p:nvSpPr>
          <p:cNvPr id="57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5D94FB8-DD9D-4C22-9D0E-B9472999CEB1}" type="slidenum">
              <a:rPr lang="en-US" sz="1200">
                <a:latin typeface="Calibri" pitchFamily="34" charset="0"/>
              </a:rPr>
              <a:pPr algn="r" eaLnBrk="1" hangingPunct="1"/>
              <a:t>51</a:t>
            </a:fld>
            <a:endParaRPr lang="en-US" sz="1200">
              <a:latin typeface="Calibri" pitchFamily="34" charset="0"/>
            </a:endParaRPr>
          </a:p>
        </p:txBody>
      </p:sp>
      <p:sp>
        <p:nvSpPr>
          <p:cNvPr id="573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9"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6B87D03-8222-454A-A084-A22F8D627F20}" type="slidenum">
              <a:rPr lang="en-US" smtClean="0">
                <a:ea typeface="MS PGothic" pitchFamily="34" charset="-128"/>
              </a:rPr>
              <a:pPr eaLnBrk="1" fontAlgn="base" hangingPunct="1">
                <a:spcBef>
                  <a:spcPct val="0"/>
                </a:spcBef>
                <a:spcAft>
                  <a:spcPct val="0"/>
                </a:spcAft>
              </a:pPr>
              <a:t>52</a:t>
            </a:fld>
            <a:endParaRPr lang="en-US" smtClean="0">
              <a:ea typeface="MS PGothic" pitchFamily="34" charset="-128"/>
            </a:endParaRPr>
          </a:p>
        </p:txBody>
      </p:sp>
      <p:sp>
        <p:nvSpPr>
          <p:cNvPr id="58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4F3FE10-8723-4033-8510-A4398BDB2FDC}" type="slidenum">
              <a:rPr lang="en-US" sz="1200">
                <a:latin typeface="Calibri" pitchFamily="34" charset="0"/>
              </a:rPr>
              <a:pPr algn="r" eaLnBrk="1" hangingPunct="1"/>
              <a:t>52</a:t>
            </a:fld>
            <a:endParaRPr lang="en-US" sz="1200">
              <a:latin typeface="Calibri" pitchFamily="34" charset="0"/>
            </a:endParaRPr>
          </a:p>
        </p:txBody>
      </p:sp>
      <p:sp>
        <p:nvSpPr>
          <p:cNvPr id="5837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3"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79875" name="Rectangle 3"/>
          <p:cNvSpPr>
            <a:spLocks noGrp="1" noChangeArrowheads="1"/>
          </p:cNvSpPr>
          <p:nvPr>
            <p:ph type="ctrTitle"/>
          </p:nvPr>
        </p:nvSpPr>
        <p:spPr>
          <a:xfrm>
            <a:off x="762000" y="1371600"/>
            <a:ext cx="7696200" cy="2057400"/>
          </a:xfrm>
        </p:spPr>
        <p:txBody>
          <a:bodyPr/>
          <a:lstStyle>
            <a:lvl1pPr>
              <a:defRPr sz="5400"/>
            </a:lvl1pPr>
          </a:lstStyle>
          <a:p>
            <a:pPr lvl="0"/>
            <a:r>
              <a:rPr lang="en-US" noProof="0" smtClean="0"/>
              <a:t>Click to edit Master title style</a:t>
            </a:r>
          </a:p>
        </p:txBody>
      </p:sp>
      <p:sp>
        <p:nvSpPr>
          <p:cNvPr id="7987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pPr lvl="0"/>
            <a:r>
              <a:rPr lang="en-US" noProof="0" smtClean="0"/>
              <a:t>Click to edit Master subtitle style</a:t>
            </a:r>
          </a:p>
        </p:txBody>
      </p:sp>
      <p:sp>
        <p:nvSpPr>
          <p:cNvPr id="79877" name="Rectangle 5"/>
          <p:cNvSpPr>
            <a:spLocks noGrp="1" noChangeArrowheads="1"/>
          </p:cNvSpPr>
          <p:nvPr>
            <p:ph type="dt" sz="half" idx="2"/>
          </p:nvPr>
        </p:nvSpPr>
        <p:spPr>
          <a:xfrm>
            <a:off x="457200" y="6248400"/>
            <a:ext cx="2133600" cy="457200"/>
          </a:xfrm>
        </p:spPr>
        <p:txBody>
          <a:bodyPr/>
          <a:lstStyle>
            <a:lvl1pPr>
              <a:defRPr/>
            </a:lvl1pPr>
          </a:lstStyle>
          <a:p>
            <a:endParaRPr lang="en-US">
              <a:solidFill>
                <a:srgbClr val="000000"/>
              </a:solidFill>
            </a:endParaRPr>
          </a:p>
        </p:txBody>
      </p:sp>
      <p:sp>
        <p:nvSpPr>
          <p:cNvPr id="79878"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9879" name="Rectangle 7"/>
          <p:cNvSpPr>
            <a:spLocks noGrp="1" noChangeArrowheads="1"/>
          </p:cNvSpPr>
          <p:nvPr>
            <p:ph type="sldNum" sz="quarter" idx="4"/>
          </p:nvPr>
        </p:nvSpPr>
        <p:spPr>
          <a:xfrm>
            <a:off x="6553200" y="6248400"/>
            <a:ext cx="2133600" cy="457200"/>
          </a:xfrm>
        </p:spPr>
        <p:txBody>
          <a:bodyPr/>
          <a:lstStyle>
            <a:lvl1pPr>
              <a:defRPr b="1"/>
            </a:lvl1pPr>
          </a:lstStyle>
          <a:p>
            <a:fld id="{52A077B5-0695-42B3-A7E3-BCEDB9AA5203}" type="slidenum">
              <a:rPr lang="en-US">
                <a:solidFill>
                  <a:srgbClr val="000000"/>
                </a:solidFill>
              </a:rPr>
              <a:pPr/>
              <a:t>‹#›</a:t>
            </a:fld>
            <a:endParaRPr lang="en-US">
              <a:solidFill>
                <a:srgbClr val="000000"/>
              </a:solidFill>
            </a:endParaRPr>
          </a:p>
        </p:txBody>
      </p:sp>
      <p:grpSp>
        <p:nvGrpSpPr>
          <p:cNvPr id="79880" name="Group 8"/>
          <p:cNvGrpSpPr>
            <a:grpSpLocks/>
          </p:cNvGrpSpPr>
          <p:nvPr/>
        </p:nvGrpSpPr>
        <p:grpSpPr bwMode="auto">
          <a:xfrm>
            <a:off x="381000" y="304800"/>
            <a:ext cx="8391525" cy="5791200"/>
            <a:chOff x="240" y="192"/>
            <a:chExt cx="5286" cy="3648"/>
          </a:xfrm>
        </p:grpSpPr>
        <p:sp>
          <p:nvSpPr>
            <p:cNvPr id="79881"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fontAlgn="base">
                <a:spcBef>
                  <a:spcPct val="0"/>
                </a:spcBef>
                <a:spcAft>
                  <a:spcPct val="0"/>
                </a:spcAft>
              </a:pPr>
              <a:endParaRPr lang="en-US" sz="2400" smtClean="0">
                <a:solidFill>
                  <a:srgbClr val="000000"/>
                </a:solidFill>
              </a:endParaRPr>
            </a:p>
          </p:txBody>
        </p:sp>
        <p:sp>
          <p:nvSpPr>
            <p:cNvPr id="79882"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79883"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fontAlgn="base">
                <a:spcBef>
                  <a:spcPct val="0"/>
                </a:spcBef>
                <a:spcAft>
                  <a:spcPct val="0"/>
                </a:spcAft>
              </a:pPr>
              <a:endParaRPr lang="en-US" sz="2400" smtClean="0">
                <a:solidFill>
                  <a:srgbClr val="000000"/>
                </a:solidFill>
              </a:endParaRPr>
            </a:p>
          </p:txBody>
        </p:sp>
        <p:sp>
          <p:nvSpPr>
            <p:cNvPr id="79884"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79885"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endParaRPr>
            </a:p>
          </p:txBody>
        </p:sp>
        <p:sp>
          <p:nvSpPr>
            <p:cNvPr id="79886"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grpSp>
    </p:spTree>
    <p:extLst>
      <p:ext uri="{BB962C8B-B14F-4D97-AF65-F5344CB8AC3E}">
        <p14:creationId xmlns:p14="http://schemas.microsoft.com/office/powerpoint/2010/main" val="6534568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48DC6F-2A47-4E60-A191-9BE7688579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628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FFFFFF-F564-4D85-BE26-F5A3799D41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67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2FA7A5A-724D-4178-86EC-01477DDB94D7}" type="datetimeFigureOut">
              <a:rPr lang="en-US" smtClean="0"/>
              <a:pPr/>
              <a:t>2/2/2012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CDD1CAF-ED4D-4794-9ACA-EB92A5AF570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FA7A5A-724D-4178-86EC-01477DDB94D7}"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CDD1CAF-ED4D-4794-9ACA-EB92A5AF570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2FA7A5A-724D-4178-86EC-01477DDB94D7}" type="datetimeFigureOut">
              <a:rPr lang="en-US" smtClean="0"/>
              <a:pPr/>
              <a:t>2/2/2012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CDD1CAF-ED4D-4794-9ACA-EB92A5AF570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2FA7A5A-724D-4178-86EC-01477DDB94D7}" type="datetimeFigureOut">
              <a:rPr lang="en-US" smtClean="0"/>
              <a:pPr/>
              <a:t>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D1CAF-ED4D-4794-9ACA-EB92A5AF570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2FA7A5A-724D-4178-86EC-01477DDB94D7}" type="datetimeFigureOut">
              <a:rPr lang="en-US" smtClean="0"/>
              <a:pPr/>
              <a:t>2/2/2012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CDD1CAF-ED4D-4794-9ACA-EB92A5AF570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FA7A5A-724D-4178-86EC-01477DDB94D7}" type="datetimeFigureOut">
              <a:rPr lang="en-US" smtClean="0"/>
              <a:pPr/>
              <a:t>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CDD1CAF-ED4D-4794-9ACA-EB92A5AF570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2FA7A5A-724D-4178-86EC-01477DDB94D7}" type="datetimeFigureOut">
              <a:rPr lang="en-US" smtClean="0"/>
              <a:pPr/>
              <a:t>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CDD1CAF-ED4D-4794-9ACA-EB92A5AF570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CDD1CAF-ED4D-4794-9ACA-EB92A5AF570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2FA7A5A-724D-4178-86EC-01477DDB94D7}" type="datetimeFigureOut">
              <a:rPr lang="en-US" smtClean="0"/>
              <a:pPr/>
              <a:t>2/2/2012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177BF9-7D20-4CB9-9181-2087F7E851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643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CDD1CAF-ED4D-4794-9ACA-EB92A5AF570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2FA7A5A-724D-4178-86EC-01477DDB94D7}" type="datetimeFigureOut">
              <a:rPr lang="en-US" smtClean="0"/>
              <a:pPr/>
              <a:t>2/2/2012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FA7A5A-724D-4178-86EC-01477DDB94D7}"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D1CAF-ED4D-4794-9ACA-EB92A5AF570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CDD1CAF-ED4D-4794-9ACA-EB92A5AF570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FA7A5A-724D-4178-86EC-01477DDB94D7}" type="datetimeFigureOut">
              <a:rPr lang="en-US" smtClean="0"/>
              <a:pPr/>
              <a:t>2/2/2012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600200"/>
            <a:ext cx="3924300" cy="4572000"/>
          </a:xfrm>
        </p:spPr>
        <p:txBody>
          <a:bodyPr/>
          <a:lstStyle/>
          <a:p>
            <a:pPr lvl="0"/>
            <a:endParaRPr lang="en-US" noProof="0" dirty="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3733B25-75A8-48D1-A0CE-BBC466C0359B}" type="slidenum">
              <a:rPr lang="en-US"/>
              <a:pPr>
                <a:defRPr/>
              </a:pPr>
              <a:t>‹#›</a:t>
            </a:fld>
            <a:endParaRPr lang="en-US" dirty="0"/>
          </a:p>
        </p:txBody>
      </p:sp>
    </p:spTree>
    <p:extLst>
      <p:ext uri="{BB962C8B-B14F-4D97-AF65-F5344CB8AC3E}">
        <p14:creationId xmlns:p14="http://schemas.microsoft.com/office/powerpoint/2010/main" val="3486881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600200"/>
            <a:ext cx="3924300" cy="4572000"/>
          </a:xfrm>
        </p:spPr>
        <p:txBody>
          <a:bodyPr/>
          <a:lstStyle/>
          <a:p>
            <a:pPr lvl="0"/>
            <a:endParaRPr lang="en-US" noProof="0" dirty="0" smtClean="0"/>
          </a:p>
        </p:txBody>
      </p:sp>
      <p:sp>
        <p:nvSpPr>
          <p:cNvPr id="4" name="Text Placeholder 3"/>
          <p:cNvSpPr>
            <a:spLocks noGrp="1"/>
          </p:cNvSpPr>
          <p:nvPr>
            <p:ph type="body" sz="half" idx="2"/>
          </p:nvPr>
        </p:nvSpPr>
        <p:spPr>
          <a:xfrm>
            <a:off x="5067300" y="16002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BDBC5E4-9BB2-46D7-84AE-BF80A0B96BA5}" type="slidenum">
              <a:rPr lang="en-US"/>
              <a:pPr>
                <a:defRPr/>
              </a:pPr>
              <a:t>‹#›</a:t>
            </a:fld>
            <a:endParaRPr lang="en-US" dirty="0"/>
          </a:p>
        </p:txBody>
      </p:sp>
    </p:spTree>
    <p:extLst>
      <p:ext uri="{BB962C8B-B14F-4D97-AF65-F5344CB8AC3E}">
        <p14:creationId xmlns:p14="http://schemas.microsoft.com/office/powerpoint/2010/main" val="3230537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950D6E31-EFD6-40C5-8995-EDED2C44A7BE}"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black">
                  <a:tint val="75000"/>
                </a:prstClr>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DE9AA18B-CE34-47FD-944A-069CA76A6E3D}"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BE37FA93-1538-4F91-8A08-418D37751239}"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361688" y="1026372"/>
            <a:ext cx="457200" cy="441325"/>
          </a:xfrm>
        </p:spPr>
        <p:txBody>
          <a:bodyPr/>
          <a:lstStyle/>
          <a:p>
            <a:pPr>
              <a:defRPr/>
            </a:pPr>
            <a:fld id="{F19013F2-77EF-4BFD-93B4-6326F271471A}"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4" name="Date Placeholder 3"/>
          <p:cNvSpPr>
            <a:spLocks noGrp="1"/>
          </p:cNvSpPr>
          <p:nvPr>
            <p:ph type="dt" sz="half" idx="10"/>
          </p:nvPr>
        </p:nvSpPr>
        <p:spPr/>
        <p:txBody>
          <a:bodyPr/>
          <a:lstStyle/>
          <a:p>
            <a:pPr>
              <a:defRPr/>
            </a:pPr>
            <a:fld id="{6BEE4957-4A7D-49BD-8505-4EB74D70431F}"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EFE4F92-ABB1-4634-B463-09DBEE41DA3C}"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92FDF8D2-BEA8-4228-AA40-7B073A7E1583}"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F2E3E3B-6AF3-4D8A-AA64-A02660CDD42B}" type="slidenum">
              <a:rPr lang="en-US" smtClean="0">
                <a:solidFill>
                  <a:prstClr val="black">
                    <a:tint val="75000"/>
                  </a:prstClr>
                </a:solidFill>
              </a:rPr>
              <a:pPr>
                <a:defRPr/>
              </a:pPr>
              <a:t>‹#›</a:t>
            </a:fld>
            <a:endParaRPr lang="en-US">
              <a:solidFill>
                <a:prstClr val="black">
                  <a:tint val="75000"/>
                </a:prst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A9CA3C91-CA9E-4CB8-BC13-DA6725924A2E}"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solidFill>
                <a:prstClr val="black">
                  <a:tint val="75000"/>
                </a:prstClr>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0926CE67-382E-4CA5-A18C-83C01C6E9C55}" type="slidenum">
              <a:rPr lang="en-US" smtClean="0">
                <a:solidFill>
                  <a:prstClr val="black">
                    <a:tint val="75000"/>
                  </a:prstClr>
                </a:solidFill>
              </a:rPr>
              <a:pPr>
                <a:defRPr/>
              </a:pPr>
              <a:t>‹#›</a:t>
            </a:fld>
            <a:endParaRPr lang="en-US">
              <a:solidFill>
                <a:prstClr val="black">
                  <a:tint val="75000"/>
                </a:prst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3AC8AB-D990-437E-96D1-64F2F9EE8C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215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33383EC-8ED5-47EE-A468-11B6448EE4CB}"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4343400" y="1036020"/>
            <a:ext cx="457200" cy="441325"/>
          </a:xfrm>
        </p:spPr>
        <p:txBody>
          <a:bodyPr/>
          <a:lstStyle/>
          <a:p>
            <a:pPr>
              <a:defRPr/>
            </a:pPr>
            <a:fld id="{6A98D149-E7AC-4B27-9677-F2C11724269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F0C83474-DADC-41F0-A145-E94D81B21E52}"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B2726C6E-A000-4D09-AFC8-953F399D1BE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BCF07EE3-6020-43BA-80A1-7E528471A9D5}" type="slidenum">
              <a:rPr lang="en-US" smtClean="0">
                <a:solidFill>
                  <a:prstClr val="black">
                    <a:tint val="75000"/>
                  </a:prstClr>
                </a:solidFill>
              </a:rPr>
              <a:pPr>
                <a:defRPr/>
              </a:pPr>
              <a:t>‹#›</a:t>
            </a:fld>
            <a:endParaRPr lang="en-US">
              <a:solidFill>
                <a:prstClr val="black">
                  <a:tint val="75000"/>
                </a:prst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AFAC9DA3-0D5C-4968-A1B7-EE4B0D8C63CF}"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29980395-CA87-4BFB-BC28-F3E6F47E651E}"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76602779-2EF2-460B-9674-5A1A569915F0}"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F91246F-224F-45B9-9F4B-F5F6C590FEF8}"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4EE9D72-A869-4C4F-885E-5BCDF95F05B2}"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E1B5E1BC-04A7-49FA-98E4-B7E0FDE87552}" type="slidenum">
              <a:rPr lang="en-US" smtClean="0">
                <a:solidFill>
                  <a:prstClr val="black">
                    <a:tint val="75000"/>
                  </a:prstClr>
                </a:solidFill>
              </a:rPr>
              <a:pPr>
                <a:defRPr/>
              </a:pPr>
              <a:t>‹#›</a:t>
            </a:fld>
            <a:endParaRPr lang="en-US">
              <a:solidFill>
                <a:prstClr val="black">
                  <a:tint val="75000"/>
                </a:prst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62A9642-57F6-4187-98AC-4C85BE2217DB}"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44BCA2E2-8D69-4D5F-B008-ECA4B0EB8A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500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50D6E31-EFD6-40C5-8995-EDED2C44A7BE}"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9AA18B-CE34-47FD-944A-069CA76A6E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240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E37FA93-1538-4F91-8A08-418D37751239}"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9013F2-77EF-4BFD-93B4-6326F27147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556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BEE4957-4A7D-49BD-8505-4EB74D70431F}"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FE4F92-ABB1-4634-B463-09DBEE41DA3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783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11E234-1E73-4865-8921-1AD8792E9B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5350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2FDF8D2-BEA8-4228-AA40-7B073A7E1583}"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F2E3E3B-6AF3-4D8A-AA64-A02660CDD42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9015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9CA3C91-CA9E-4CB8-BC13-DA6725924A2E}"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926CE67-382E-4CA5-A18C-83C01C6E9C5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1777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33383EC-8ED5-47EE-A468-11B6448EE4CB}"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A98D149-E7AC-4B27-9677-F2C11724269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686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C83474-DADC-41F0-A145-E94D81B21E52}"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2726C6E-A000-4D09-AFC8-953F399D1B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7163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FAC9DA3-0D5C-4968-A1B7-EE4B0D8C63CF}"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CF07EE3-6020-43BA-80A1-7E528471A9D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9881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6602779-2EF2-460B-9674-5A1A569915F0}"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9980395-CA87-4BFB-BC28-F3E6F47E651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7429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F91246F-224F-45B9-9F4B-F5F6C590FEF8}"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4EE9D72-A869-4C4F-885E-5BCDF95F05B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9639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62A9642-57F6-4187-98AC-4C85BE2217DB}" type="datetimeFigureOut">
              <a:rPr lang="en-US" smtClean="0">
                <a:solidFill>
                  <a:prstClr val="black">
                    <a:tint val="75000"/>
                  </a:prstClr>
                </a:solidFill>
              </a:rPr>
              <a:pPr>
                <a:defRPr/>
              </a:pPr>
              <a:t>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1B5E1BC-04A7-49FA-98E4-B7E0FDE875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640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58ADA2-C648-4DE4-8605-B1AB60FAEB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822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0A29F2B-E26D-4DF2-9458-0BFA6C539C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056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536B5C7-64E8-4E18-AB15-98EB0CACFC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397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EE2BB7-0BA1-45EA-AA71-4349CFFD18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319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BCE410-28E9-49E8-8632-A48501A075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35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pPr>
            <a:endParaRPr lang="en-US" smtClean="0">
              <a:solidFill>
                <a:srgbClr val="000000"/>
              </a:solidFill>
            </a:endParaRPr>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pPr>
            <a:endParaRPr lang="en-US" smtClean="0">
              <a:solidFill>
                <a:srgbClr val="000000"/>
              </a:solidFill>
            </a:endParaRPr>
          </a:p>
        </p:txBody>
      </p:sp>
      <p:sp>
        <p:nvSpPr>
          <p:cNvPr id="78854"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pPr>
            <a:fld id="{48006209-7FD0-4E41-8F55-702625DE8ABF}" type="slidenum">
              <a:rPr lang="en-US" smtClean="0">
                <a:solidFill>
                  <a:srgbClr val="000000"/>
                </a:solidFill>
              </a:rPr>
              <a:pPr fontAlgn="base">
                <a:spcBef>
                  <a:spcPct val="0"/>
                </a:spcBef>
                <a:spcAft>
                  <a:spcPct val="0"/>
                </a:spcAft>
              </a:pPr>
              <a:t>‹#›</a:t>
            </a:fld>
            <a:endParaRPr lang="en-US" smtClean="0">
              <a:solidFill>
                <a:srgbClr val="000000"/>
              </a:solidFill>
            </a:endParaRPr>
          </a:p>
        </p:txBody>
      </p:sp>
      <p:grpSp>
        <p:nvGrpSpPr>
          <p:cNvPr id="78855" name="Group 7"/>
          <p:cNvGrpSpPr>
            <a:grpSpLocks/>
          </p:cNvGrpSpPr>
          <p:nvPr/>
        </p:nvGrpSpPr>
        <p:grpSpPr bwMode="auto">
          <a:xfrm>
            <a:off x="279400" y="152400"/>
            <a:ext cx="8686800" cy="1600200"/>
            <a:chOff x="176" y="96"/>
            <a:chExt cx="5472" cy="1008"/>
          </a:xfrm>
        </p:grpSpPr>
        <p:sp>
          <p:nvSpPr>
            <p:cNvPr id="78856"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endParaRPr>
            </a:p>
          </p:txBody>
        </p:sp>
        <p:sp>
          <p:nvSpPr>
            <p:cNvPr id="78857"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78858"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78859"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sp>
          <p:nvSpPr>
            <p:cNvPr id="78860"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endParaRPr>
            </a:p>
          </p:txBody>
        </p:sp>
      </p:grpSp>
    </p:spTree>
    <p:extLst>
      <p:ext uri="{BB962C8B-B14F-4D97-AF65-F5344CB8AC3E}">
        <p14:creationId xmlns:p14="http://schemas.microsoft.com/office/powerpoint/2010/main" val="60911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pPr>
            <a:endParaRPr lang="en-US" smtClean="0">
              <a:solidFill>
                <a:srgbClr val="000000"/>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pPr>
            <a:endParaRPr lang="en-US" smtClean="0">
              <a:solidFill>
                <a:srgbClr val="000000"/>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pPr>
            <a:fld id="{48006209-7FD0-4E41-8F55-702625DE8ABF}"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pPr>
            <a:endParaRPr lang="en-US" smtClean="0">
              <a:solidFill>
                <a:srgbClr val="000000"/>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pPr>
            <a:endParaRPr lang="en-US" smtClean="0">
              <a:solidFill>
                <a:srgbClr val="000000"/>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pPr>
            <a:fld id="{48006209-7FD0-4E41-8F55-702625DE8ABF}" type="slidenum">
              <a:rPr lang="en-US" smtClean="0">
                <a:solidFill>
                  <a:srgbClr val="000000"/>
                </a:solidFill>
              </a:rPr>
              <a:pPr fontAlgn="base">
                <a:spcBef>
                  <a:spcPct val="0"/>
                </a:spcBef>
                <a:spcAft>
                  <a:spcPct val="0"/>
                </a:spcAft>
              </a:pPr>
              <a:t>‹#›</a:t>
            </a:fld>
            <a:endParaRPr lang="en-US" smtClean="0">
              <a:solidFill>
                <a:srgbClr val="000000"/>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smtClean="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smtClean="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8006209-7FD0-4E41-8F55-702625DE8ABF}"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7193326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vimeo.com/19399257"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vimeo.com/20073355" TargetMode="External"/><Relationship Id="rId2" Type="http://schemas.openxmlformats.org/officeDocument/2006/relationships/hyperlink" Target="http://vimeo.com/20074101"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vimeo.com/19402368"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www.pbismaryland.org/documents/AndersonCICO.ppt" TargetMode="Externa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hyperlink" Target="http://www.pbismaryland.org/documents/AndersonCICO.ppt" TargetMode="Externa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2" Type="http://schemas.openxmlformats.org/officeDocument/2006/relationships/hyperlink" Target="http://www.usm.edu/reachms" TargetMode="Externa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www.pbis.or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962400"/>
            <a:ext cx="8382000" cy="1752600"/>
          </a:xfrm>
        </p:spPr>
        <p:txBody>
          <a:bodyPr>
            <a:normAutofit/>
          </a:bodyPr>
          <a:lstStyle/>
          <a:p>
            <a:pPr marR="45720" lvl="0">
              <a:lnSpc>
                <a:spcPct val="90000"/>
              </a:lnSpc>
              <a:buClr>
                <a:srgbClr val="0BD0D9"/>
              </a:buClr>
              <a:buSzPct val="95000"/>
            </a:pPr>
            <a:r>
              <a:rPr lang="en-US" sz="2000" dirty="0">
                <a:solidFill>
                  <a:prstClr val="black"/>
                </a:solidFill>
                <a:latin typeface="Constantia"/>
              </a:rPr>
              <a:t>REACH MS </a:t>
            </a:r>
          </a:p>
          <a:p>
            <a:pPr marR="45720" lvl="0">
              <a:lnSpc>
                <a:spcPct val="90000"/>
              </a:lnSpc>
              <a:buClr>
                <a:srgbClr val="0BD0D9"/>
              </a:buClr>
              <a:buSzPct val="95000"/>
            </a:pPr>
            <a:r>
              <a:rPr lang="en-US" sz="2000" dirty="0">
                <a:solidFill>
                  <a:prstClr val="black"/>
                </a:solidFill>
                <a:latin typeface="Constantia"/>
              </a:rPr>
              <a:t>Positive Behavior </a:t>
            </a:r>
            <a:r>
              <a:rPr lang="en-US" sz="2000" dirty="0" smtClean="0">
                <a:solidFill>
                  <a:prstClr val="black"/>
                </a:solidFill>
                <a:latin typeface="Constantia"/>
              </a:rPr>
              <a:t>Interventions </a:t>
            </a:r>
            <a:r>
              <a:rPr lang="en-US" sz="2000" dirty="0">
                <a:solidFill>
                  <a:prstClr val="black"/>
                </a:solidFill>
                <a:latin typeface="Constantia"/>
              </a:rPr>
              <a:t>and </a:t>
            </a:r>
            <a:r>
              <a:rPr lang="en-US" sz="2000" dirty="0" smtClean="0">
                <a:solidFill>
                  <a:prstClr val="black"/>
                </a:solidFill>
                <a:latin typeface="Constantia"/>
              </a:rPr>
              <a:t>Supports</a:t>
            </a:r>
            <a:endParaRPr lang="en-US" sz="2000" dirty="0">
              <a:solidFill>
                <a:prstClr val="black"/>
              </a:solidFill>
              <a:latin typeface="Constantia"/>
            </a:endParaRPr>
          </a:p>
          <a:p>
            <a:pPr marR="45720" lvl="0">
              <a:lnSpc>
                <a:spcPct val="90000"/>
              </a:lnSpc>
              <a:buClr>
                <a:srgbClr val="0BD0D9"/>
              </a:buClr>
              <a:buSzPct val="95000"/>
            </a:pPr>
            <a:r>
              <a:rPr lang="en-US" sz="2000" dirty="0">
                <a:solidFill>
                  <a:prstClr val="black"/>
                </a:solidFill>
                <a:latin typeface="Constantia"/>
              </a:rPr>
              <a:t>University of Southern Mississippi</a:t>
            </a:r>
          </a:p>
          <a:p>
            <a:pPr marR="45720" lvl="0">
              <a:lnSpc>
                <a:spcPct val="90000"/>
              </a:lnSpc>
              <a:buClr>
                <a:srgbClr val="0BD0D9"/>
              </a:buClr>
              <a:buSzPct val="95000"/>
            </a:pPr>
            <a:r>
              <a:rPr lang="en-US" sz="2000" dirty="0">
                <a:solidFill>
                  <a:prstClr val="black"/>
                </a:solidFill>
                <a:latin typeface="Constantia"/>
              </a:rPr>
              <a:t>Mississippi Department of Education</a:t>
            </a:r>
          </a:p>
          <a:p>
            <a:endParaRPr lang="en-US" dirty="0">
              <a:solidFill>
                <a:schemeClr val="tx1"/>
              </a:solidFill>
            </a:endParaRPr>
          </a:p>
        </p:txBody>
      </p:sp>
      <p:sp>
        <p:nvSpPr>
          <p:cNvPr id="2" name="Title 1"/>
          <p:cNvSpPr>
            <a:spLocks noGrp="1"/>
          </p:cNvSpPr>
          <p:nvPr>
            <p:ph type="ctrTitle"/>
          </p:nvPr>
        </p:nvSpPr>
        <p:spPr>
          <a:xfrm>
            <a:off x="762000" y="457200"/>
            <a:ext cx="7772400" cy="1470025"/>
          </a:xfrm>
        </p:spPr>
        <p:txBody>
          <a:bodyPr>
            <a:normAutofit fontScale="90000"/>
          </a:bodyPr>
          <a:lstStyle/>
          <a:p>
            <a:pPr lvl="0">
              <a:spcBef>
                <a:spcPct val="20000"/>
              </a:spcBef>
            </a:pPr>
            <a:r>
              <a:rPr lang="en-US" b="1" dirty="0" smtClean="0"/>
              <a:t>Check-In Check-Out</a:t>
            </a:r>
            <a:r>
              <a:rPr lang="en-US" dirty="0" smtClean="0"/>
              <a:t/>
            </a:r>
            <a:br>
              <a:rPr lang="en-US" dirty="0" smtClean="0"/>
            </a:br>
            <a:r>
              <a:rPr lang="en-US" sz="3200" dirty="0">
                <a:solidFill>
                  <a:prstClr val="black"/>
                </a:solidFill>
                <a:ea typeface="+mn-ea"/>
                <a:cs typeface="+mn-cs"/>
              </a:rPr>
              <a:t>Secondary and Tertiary Behavior </a:t>
            </a:r>
            <a:r>
              <a:rPr lang="en-US" sz="3200" dirty="0" smtClean="0">
                <a:solidFill>
                  <a:prstClr val="black"/>
                </a:solidFill>
                <a:ea typeface="+mn-ea"/>
                <a:cs typeface="+mn-cs"/>
              </a:rPr>
              <a:t>Intervention</a:t>
            </a:r>
            <a:endParaRPr lang="en-US" dirty="0"/>
          </a:p>
        </p:txBody>
      </p:sp>
    </p:spTree>
    <p:extLst>
      <p:ext uri="{BB962C8B-B14F-4D97-AF65-F5344CB8AC3E}">
        <p14:creationId xmlns:p14="http://schemas.microsoft.com/office/powerpoint/2010/main" val="238853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152400" y="381000"/>
            <a:ext cx="8839200" cy="762000"/>
          </a:xfrm>
        </p:spPr>
        <p:txBody>
          <a:bodyPr>
            <a:normAutofit fontScale="90000"/>
          </a:bodyPr>
          <a:lstStyle/>
          <a:p>
            <a:pPr eaLnBrk="1" hangingPunct="1"/>
            <a:r>
              <a:rPr lang="en-US" sz="3200" dirty="0" smtClean="0"/>
              <a:t>What is School-Wide Positive Behavior  Interventions and Supports</a:t>
            </a:r>
          </a:p>
        </p:txBody>
      </p:sp>
      <p:sp>
        <p:nvSpPr>
          <p:cNvPr id="81924" name="Rectangle 3"/>
          <p:cNvSpPr>
            <a:spLocks noGrp="1" noChangeArrowheads="1"/>
          </p:cNvSpPr>
          <p:nvPr>
            <p:ph type="body" sz="half" idx="1"/>
          </p:nvPr>
        </p:nvSpPr>
        <p:spPr/>
        <p:txBody>
          <a:bodyPr/>
          <a:lstStyle/>
          <a:p>
            <a:pPr eaLnBrk="1" hangingPunct="1"/>
            <a:r>
              <a:rPr lang="en-US" sz="2600" dirty="0" smtClean="0"/>
              <a:t>School wide system of support</a:t>
            </a:r>
          </a:p>
          <a:p>
            <a:pPr eaLnBrk="1" hangingPunct="1">
              <a:buFontTx/>
              <a:buNone/>
            </a:pPr>
            <a:r>
              <a:rPr lang="en-US" sz="900" dirty="0" smtClean="0"/>
              <a:t>  </a:t>
            </a:r>
          </a:p>
          <a:p>
            <a:pPr eaLnBrk="1" hangingPunct="1"/>
            <a:r>
              <a:rPr lang="en-US" sz="2600" dirty="0" smtClean="0"/>
              <a:t>Proactive strategies</a:t>
            </a:r>
          </a:p>
          <a:p>
            <a:pPr eaLnBrk="1" hangingPunct="1">
              <a:buFontTx/>
              <a:buNone/>
            </a:pPr>
            <a:r>
              <a:rPr lang="en-US" sz="900" dirty="0" smtClean="0"/>
              <a:t>  </a:t>
            </a:r>
          </a:p>
          <a:p>
            <a:pPr eaLnBrk="1" hangingPunct="1"/>
            <a:r>
              <a:rPr lang="en-US" sz="2600" dirty="0" smtClean="0"/>
              <a:t>Define, teach and support appropriate student behavior</a:t>
            </a:r>
          </a:p>
          <a:p>
            <a:pPr eaLnBrk="1" hangingPunct="1">
              <a:buFontTx/>
              <a:buNone/>
            </a:pPr>
            <a:r>
              <a:rPr lang="en-US" sz="900" dirty="0" smtClean="0"/>
              <a:t>  </a:t>
            </a:r>
          </a:p>
          <a:p>
            <a:pPr eaLnBrk="1" hangingPunct="1"/>
            <a:r>
              <a:rPr lang="en-US" sz="2600" dirty="0" smtClean="0"/>
              <a:t>Create positive school environments</a:t>
            </a:r>
          </a:p>
        </p:txBody>
      </p:sp>
      <p:pic>
        <p:nvPicPr>
          <p:cNvPr id="81925" name="Picture 4" descr="j0439573"/>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507627" y="1600200"/>
            <a:ext cx="3043645" cy="4572000"/>
          </a:xfrm>
          <a:noFill/>
        </p:spPr>
      </p:pic>
    </p:spTree>
    <p:extLst>
      <p:ext uri="{BB962C8B-B14F-4D97-AF65-F5344CB8AC3E}">
        <p14:creationId xmlns:p14="http://schemas.microsoft.com/office/powerpoint/2010/main" val="3774220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dirty="0" smtClean="0"/>
              <a:t>School-Wide PBIS Consists of:</a:t>
            </a:r>
          </a:p>
        </p:txBody>
      </p:sp>
      <p:sp>
        <p:nvSpPr>
          <p:cNvPr id="82948" name="Rectangle 3"/>
          <p:cNvSpPr>
            <a:spLocks noGrp="1" noChangeArrowheads="1"/>
          </p:cNvSpPr>
          <p:nvPr>
            <p:ph type="body" sz="half" idx="1"/>
          </p:nvPr>
        </p:nvSpPr>
        <p:spPr>
          <a:xfrm>
            <a:off x="1066800" y="1600200"/>
            <a:ext cx="7696200" cy="2590800"/>
          </a:xfrm>
        </p:spPr>
        <p:txBody>
          <a:bodyPr/>
          <a:lstStyle/>
          <a:p>
            <a:pPr algn="ctr" eaLnBrk="1" hangingPunct="1">
              <a:buFontTx/>
              <a:buNone/>
            </a:pPr>
            <a:r>
              <a:rPr lang="en-US" sz="2800" dirty="0" smtClean="0"/>
              <a:t>Rules, routines and physical arrangements</a:t>
            </a:r>
          </a:p>
          <a:p>
            <a:pPr algn="ctr" eaLnBrk="1" hangingPunct="1">
              <a:buFontTx/>
              <a:buNone/>
            </a:pPr>
            <a:r>
              <a:rPr lang="en-US" sz="1000" dirty="0" smtClean="0"/>
              <a:t>   </a:t>
            </a:r>
          </a:p>
          <a:p>
            <a:pPr algn="ctr" eaLnBrk="1" hangingPunct="1">
              <a:buFontTx/>
              <a:buNone/>
            </a:pPr>
            <a:r>
              <a:rPr lang="en-US" sz="2800" dirty="0" smtClean="0"/>
              <a:t>that are developed, taught and rewarded</a:t>
            </a:r>
          </a:p>
          <a:p>
            <a:pPr algn="ctr" eaLnBrk="1" hangingPunct="1">
              <a:buFontTx/>
              <a:buNone/>
            </a:pPr>
            <a:r>
              <a:rPr lang="en-US" sz="1000" dirty="0" smtClean="0"/>
              <a:t>   </a:t>
            </a:r>
          </a:p>
          <a:p>
            <a:pPr algn="ctr" eaLnBrk="1" hangingPunct="1">
              <a:buFontTx/>
              <a:buNone/>
            </a:pPr>
            <a:r>
              <a:rPr lang="en-US" sz="2800" dirty="0" smtClean="0"/>
              <a:t>to prevent problem behaviors</a:t>
            </a:r>
          </a:p>
          <a:p>
            <a:pPr eaLnBrk="1" hangingPunct="1">
              <a:buFontTx/>
              <a:buNone/>
            </a:pPr>
            <a:endParaRPr lang="en-US" sz="2800" dirty="0" smtClean="0"/>
          </a:p>
        </p:txBody>
      </p:sp>
      <p:pic>
        <p:nvPicPr>
          <p:cNvPr id="82949" name="Picture 4" descr="j0439575"/>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2743200" y="3733800"/>
            <a:ext cx="3924300" cy="2268538"/>
          </a:xfrm>
          <a:noFill/>
        </p:spPr>
      </p:pic>
    </p:spTree>
    <p:extLst>
      <p:ext uri="{BB962C8B-B14F-4D97-AF65-F5344CB8AC3E}">
        <p14:creationId xmlns:p14="http://schemas.microsoft.com/office/powerpoint/2010/main" val="769974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normAutofit/>
          </a:bodyPr>
          <a:lstStyle/>
          <a:p>
            <a:pPr eaLnBrk="1" hangingPunct="1"/>
            <a:r>
              <a:rPr lang="en-US" b="1" dirty="0" smtClean="0">
                <a:solidFill>
                  <a:schemeClr val="accent1"/>
                </a:solidFill>
              </a:rPr>
              <a:t>School-Wide PBIS focuses on making</a:t>
            </a:r>
            <a:r>
              <a:rPr lang="en-US" dirty="0" smtClean="0">
                <a:solidFill>
                  <a:schemeClr val="accent1"/>
                </a:solidFill>
              </a:rPr>
              <a:t>:</a:t>
            </a:r>
          </a:p>
        </p:txBody>
      </p:sp>
      <p:sp>
        <p:nvSpPr>
          <p:cNvPr id="83972" name="Rectangle 3"/>
          <p:cNvSpPr>
            <a:spLocks noGrp="1" noChangeArrowheads="1"/>
          </p:cNvSpPr>
          <p:nvPr>
            <p:ph sz="quarter" idx="1"/>
          </p:nvPr>
        </p:nvSpPr>
        <p:spPr/>
        <p:txBody>
          <a:bodyPr/>
          <a:lstStyle/>
          <a:p>
            <a:pPr eaLnBrk="1" hangingPunct="1"/>
            <a:endParaRPr lang="en-US" dirty="0" smtClean="0"/>
          </a:p>
          <a:p>
            <a:pPr algn="ctr" eaLnBrk="1" hangingPunct="1">
              <a:buFontTx/>
              <a:buNone/>
            </a:pPr>
            <a:r>
              <a:rPr lang="en-US" sz="3600" dirty="0" smtClean="0"/>
              <a:t>desired behaviors </a:t>
            </a:r>
            <a:r>
              <a:rPr lang="en-US" sz="3600" b="1" dirty="0" smtClean="0">
                <a:solidFill>
                  <a:srgbClr val="FF0000"/>
                </a:solidFill>
              </a:rPr>
              <a:t>more</a:t>
            </a:r>
            <a:r>
              <a:rPr lang="en-US" sz="3600" dirty="0" smtClean="0"/>
              <a:t> functional</a:t>
            </a:r>
          </a:p>
          <a:p>
            <a:pPr algn="ctr" eaLnBrk="1" hangingPunct="1">
              <a:buFontTx/>
              <a:buNone/>
            </a:pPr>
            <a:r>
              <a:rPr lang="en-US" sz="3600" dirty="0" smtClean="0"/>
              <a:t>and</a:t>
            </a:r>
          </a:p>
          <a:p>
            <a:pPr algn="ctr" eaLnBrk="1" hangingPunct="1">
              <a:buFontTx/>
              <a:buNone/>
            </a:pPr>
            <a:r>
              <a:rPr lang="en-US" sz="3600" dirty="0" smtClean="0"/>
              <a:t>problem behaviors </a:t>
            </a:r>
            <a:r>
              <a:rPr lang="en-US" sz="3600" b="1" dirty="0" smtClean="0">
                <a:solidFill>
                  <a:srgbClr val="FF0000"/>
                </a:solidFill>
              </a:rPr>
              <a:t>less</a:t>
            </a:r>
            <a:r>
              <a:rPr lang="en-US" sz="3600" dirty="0" smtClean="0"/>
              <a:t> functional</a:t>
            </a:r>
            <a:endParaRPr lang="en-US" sz="4000" dirty="0" smtClean="0"/>
          </a:p>
          <a:p>
            <a:pPr eaLnBrk="1" hangingPunct="1"/>
            <a:endParaRPr lang="en-US" dirty="0" smtClean="0"/>
          </a:p>
        </p:txBody>
      </p:sp>
    </p:spTree>
    <p:extLst>
      <p:ext uri="{BB962C8B-B14F-4D97-AF65-F5344CB8AC3E}">
        <p14:creationId xmlns:p14="http://schemas.microsoft.com/office/powerpoint/2010/main" val="929999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endParaRPr lang="en-US" smtClean="0"/>
          </a:p>
        </p:txBody>
      </p:sp>
      <p:pic>
        <p:nvPicPr>
          <p:cNvPr id="84997" name="Picture 4" descr="j0439477"/>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066800" y="1752600"/>
            <a:ext cx="3060700" cy="4419600"/>
          </a:xfrm>
          <a:noFill/>
        </p:spPr>
      </p:pic>
      <p:sp>
        <p:nvSpPr>
          <p:cNvPr id="84996" name="Text Box 3"/>
          <p:cNvSpPr>
            <a:spLocks noGrp="1" noChangeArrowheads="1"/>
          </p:cNvSpPr>
          <p:nvPr>
            <p:ph type="body" sz="half" idx="2"/>
          </p:nvPr>
        </p:nvSpPr>
        <p:spPr>
          <a:xfrm>
            <a:off x="4191000" y="1600200"/>
            <a:ext cx="4800600" cy="4572000"/>
          </a:xfrm>
          <a:noFill/>
        </p:spPr>
        <p:txBody>
          <a:bodyPr/>
          <a:lstStyle/>
          <a:p>
            <a:pPr algn="ctr" eaLnBrk="1" hangingPunct="1">
              <a:spcBef>
                <a:spcPct val="0"/>
              </a:spcBef>
              <a:buClrTx/>
              <a:buFontTx/>
              <a:buNone/>
            </a:pPr>
            <a:r>
              <a:rPr lang="en-US" sz="3600" dirty="0" smtClean="0"/>
              <a:t>The goal is to create and maintain a climate in which</a:t>
            </a:r>
            <a:r>
              <a:rPr lang="en-US" dirty="0" smtClean="0"/>
              <a:t> </a:t>
            </a:r>
            <a:r>
              <a:rPr lang="en-US" sz="4000" dirty="0" smtClean="0">
                <a:solidFill>
                  <a:srgbClr val="FF0000"/>
                </a:solidFill>
              </a:rPr>
              <a:t>appropriate </a:t>
            </a:r>
          </a:p>
          <a:p>
            <a:pPr algn="ctr" eaLnBrk="1" hangingPunct="1">
              <a:spcBef>
                <a:spcPct val="0"/>
              </a:spcBef>
              <a:buClrTx/>
              <a:buFontTx/>
              <a:buNone/>
            </a:pPr>
            <a:r>
              <a:rPr lang="en-US" sz="4000" dirty="0" smtClean="0">
                <a:solidFill>
                  <a:srgbClr val="FF0000"/>
                </a:solidFill>
              </a:rPr>
              <a:t>behavior </a:t>
            </a:r>
          </a:p>
          <a:p>
            <a:pPr algn="ctr" eaLnBrk="1" hangingPunct="1">
              <a:spcBef>
                <a:spcPct val="0"/>
              </a:spcBef>
              <a:buClrTx/>
              <a:buFontTx/>
              <a:buNone/>
            </a:pPr>
            <a:r>
              <a:rPr lang="en-US" sz="4000" dirty="0" smtClean="0"/>
              <a:t>is the</a:t>
            </a:r>
            <a:endParaRPr lang="en-US" sz="4000" dirty="0">
              <a:solidFill>
                <a:srgbClr val="FF0000"/>
              </a:solidFill>
            </a:endParaRPr>
          </a:p>
          <a:p>
            <a:pPr algn="ctr" eaLnBrk="1" hangingPunct="1">
              <a:spcBef>
                <a:spcPct val="0"/>
              </a:spcBef>
              <a:buClrTx/>
              <a:buFontTx/>
              <a:buNone/>
            </a:pPr>
            <a:r>
              <a:rPr lang="en-US" sz="4000" dirty="0" smtClean="0">
                <a:solidFill>
                  <a:srgbClr val="FF0000"/>
                </a:solidFill>
              </a:rPr>
              <a:t>norm.</a:t>
            </a:r>
          </a:p>
          <a:p>
            <a:pPr algn="ctr" eaLnBrk="1" hangingPunct="1">
              <a:spcBef>
                <a:spcPct val="0"/>
              </a:spcBef>
              <a:buClrTx/>
              <a:buFontTx/>
              <a:buNone/>
            </a:pPr>
            <a:endParaRPr lang="en-US" dirty="0" smtClean="0"/>
          </a:p>
          <a:p>
            <a:pPr algn="ctr" eaLnBrk="1" hangingPunct="1">
              <a:spcBef>
                <a:spcPct val="0"/>
              </a:spcBef>
              <a:buClrTx/>
              <a:buFontTx/>
              <a:buNone/>
            </a:pPr>
            <a:endParaRPr lang="en-US" dirty="0" smtClean="0"/>
          </a:p>
        </p:txBody>
      </p:sp>
    </p:spTree>
    <p:extLst>
      <p:ext uri="{BB962C8B-B14F-4D97-AF65-F5344CB8AC3E}">
        <p14:creationId xmlns:p14="http://schemas.microsoft.com/office/powerpoint/2010/main" val="186420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sz="4000" smtClean="0">
                <a:solidFill>
                  <a:schemeClr val="bg1"/>
                </a:solidFill>
                <a:latin typeface="Comic Sans MS" pitchFamily="66" charset="0"/>
              </a:rPr>
              <a:t>PBS involves:</a:t>
            </a:r>
          </a:p>
        </p:txBody>
      </p:sp>
      <p:sp>
        <p:nvSpPr>
          <p:cNvPr id="86020" name="Rectangle 3"/>
          <p:cNvSpPr>
            <a:spLocks noGrp="1" noChangeArrowheads="1"/>
          </p:cNvSpPr>
          <p:nvPr>
            <p:ph type="body" sz="half" idx="1"/>
          </p:nvPr>
        </p:nvSpPr>
        <p:spPr>
          <a:xfrm>
            <a:off x="1066800" y="2133600"/>
            <a:ext cx="5486400" cy="2895600"/>
          </a:xfrm>
        </p:spPr>
        <p:txBody>
          <a:bodyPr/>
          <a:lstStyle/>
          <a:p>
            <a:pPr eaLnBrk="1" hangingPunct="1"/>
            <a:r>
              <a:rPr lang="en-US" dirty="0" smtClean="0"/>
              <a:t>Teaching students how you want them to behave</a:t>
            </a:r>
          </a:p>
          <a:p>
            <a:pPr eaLnBrk="1" hangingPunct="1">
              <a:buFontTx/>
              <a:buNone/>
            </a:pPr>
            <a:endParaRPr lang="en-US" dirty="0" smtClean="0"/>
          </a:p>
          <a:p>
            <a:pPr eaLnBrk="1" hangingPunct="1"/>
            <a:r>
              <a:rPr lang="en-US" dirty="0" smtClean="0"/>
              <a:t>Reinforcing them when they do behave appropriately</a:t>
            </a:r>
          </a:p>
          <a:p>
            <a:pPr algn="ctr" eaLnBrk="1" hangingPunct="1"/>
            <a:endParaRPr lang="en-US" sz="2800" dirty="0" smtClean="0">
              <a:latin typeface="Comic Sans MS" pitchFamily="66" charset="0"/>
            </a:endParaRPr>
          </a:p>
          <a:p>
            <a:pPr algn="ctr" eaLnBrk="1" hangingPunct="1"/>
            <a:endParaRPr lang="en-US" sz="2800" dirty="0" smtClean="0">
              <a:latin typeface="Comic Sans MS" pitchFamily="66" charset="0"/>
            </a:endParaRPr>
          </a:p>
          <a:p>
            <a:pPr algn="ctr" eaLnBrk="1" hangingPunct="1"/>
            <a:endParaRPr lang="en-US" sz="2800" dirty="0" smtClean="0">
              <a:latin typeface="Comic Sans MS" pitchFamily="66" charset="0"/>
            </a:endParaRPr>
          </a:p>
          <a:p>
            <a:pPr algn="ctr" eaLnBrk="1" hangingPunct="1"/>
            <a:endParaRPr lang="en-US" sz="2800" dirty="0" smtClean="0">
              <a:latin typeface="Comic Sans MS" pitchFamily="66" charset="0"/>
            </a:endParaRPr>
          </a:p>
          <a:p>
            <a:pPr eaLnBrk="1" hangingPunct="1"/>
            <a:endParaRPr lang="en-US" sz="2800" dirty="0" smtClean="0"/>
          </a:p>
        </p:txBody>
      </p:sp>
      <p:pic>
        <p:nvPicPr>
          <p:cNvPr id="86021" name="Picture 4" descr="MCj03974640000[1]"/>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6629400" y="3657600"/>
            <a:ext cx="1381658" cy="1826971"/>
          </a:xfrm>
          <a:noFill/>
        </p:spPr>
      </p:pic>
    </p:spTree>
    <p:extLst>
      <p:ext uri="{BB962C8B-B14F-4D97-AF65-F5344CB8AC3E}">
        <p14:creationId xmlns:p14="http://schemas.microsoft.com/office/powerpoint/2010/main" val="430641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2"/>
          <p:cNvSpPr>
            <a:spLocks noGrp="1" noChangeArrowheads="1"/>
          </p:cNvSpPr>
          <p:nvPr>
            <p:ph type="title"/>
          </p:nvPr>
        </p:nvSpPr>
        <p:spPr/>
        <p:txBody>
          <a:bodyPr/>
          <a:lstStyle/>
          <a:p>
            <a:r>
              <a:rPr lang="en-US" dirty="0" smtClean="0">
                <a:solidFill>
                  <a:schemeClr val="accent1"/>
                </a:solidFill>
              </a:rPr>
              <a:t>Critical Elements of PBIS</a:t>
            </a:r>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38100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txBox="1">
            <a:spLocks noChangeArrowheads="1"/>
          </p:cNvSpPr>
          <p:nvPr/>
        </p:nvSpPr>
        <p:spPr bwMode="auto">
          <a:xfrm>
            <a:off x="4648200" y="1447800"/>
            <a:ext cx="4038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lnSpc>
                <a:spcPct val="150000"/>
              </a:lnSpc>
              <a:spcBef>
                <a:spcPct val="20000"/>
              </a:spcBef>
              <a:buClr>
                <a:srgbClr val="0BD0D9"/>
              </a:buClr>
              <a:buSzPct val="95000"/>
              <a:buFont typeface="Wingdings 2" pitchFamily="18" charset="2"/>
              <a:buChar char=""/>
            </a:pPr>
            <a:r>
              <a:rPr lang="en-US" sz="2600" dirty="0">
                <a:solidFill>
                  <a:srgbClr val="000000"/>
                </a:solidFill>
                <a:latin typeface="Constantia" pitchFamily="18" charset="0"/>
              </a:rPr>
              <a:t>Expectations</a:t>
            </a:r>
          </a:p>
          <a:p>
            <a:pPr algn="l" eaLnBrk="1" hangingPunct="1">
              <a:lnSpc>
                <a:spcPct val="150000"/>
              </a:lnSpc>
              <a:spcBef>
                <a:spcPct val="20000"/>
              </a:spcBef>
              <a:buClr>
                <a:srgbClr val="0BD0D9"/>
              </a:buClr>
              <a:buSzPct val="95000"/>
              <a:buFont typeface="Wingdings 2" pitchFamily="18" charset="2"/>
              <a:buChar char=""/>
            </a:pPr>
            <a:r>
              <a:rPr lang="en-US" sz="2600" dirty="0">
                <a:solidFill>
                  <a:srgbClr val="000000"/>
                </a:solidFill>
                <a:latin typeface="Constantia" pitchFamily="18" charset="0"/>
              </a:rPr>
              <a:t>Rules</a:t>
            </a:r>
          </a:p>
          <a:p>
            <a:pPr algn="l" eaLnBrk="1" hangingPunct="1">
              <a:spcBef>
                <a:spcPct val="20000"/>
              </a:spcBef>
              <a:buClr>
                <a:srgbClr val="0BD0D9"/>
              </a:buClr>
              <a:buSzPct val="95000"/>
              <a:buFont typeface="Wingdings" pitchFamily="2" charset="2"/>
              <a:buNone/>
            </a:pPr>
            <a:endParaRPr lang="en-US" sz="1100" dirty="0">
              <a:solidFill>
                <a:srgbClr val="009900"/>
              </a:solidFill>
              <a:latin typeface="Constantia" pitchFamily="18" charset="0"/>
            </a:endParaRPr>
          </a:p>
          <a:p>
            <a:pPr algn="l" eaLnBrk="1" hangingPunct="1">
              <a:spcBef>
                <a:spcPct val="20000"/>
              </a:spcBef>
              <a:buClr>
                <a:srgbClr val="0BD0D9"/>
              </a:buClr>
              <a:buSzPct val="95000"/>
              <a:buFont typeface="Wingdings 2" pitchFamily="18" charset="2"/>
              <a:buChar char=""/>
            </a:pPr>
            <a:r>
              <a:rPr lang="en-US" sz="2600" dirty="0">
                <a:solidFill>
                  <a:srgbClr val="000000"/>
                </a:solidFill>
                <a:latin typeface="Constantia" pitchFamily="18" charset="0"/>
              </a:rPr>
              <a:t>Teaching</a:t>
            </a:r>
          </a:p>
          <a:p>
            <a:pPr algn="l" eaLnBrk="1" hangingPunct="1">
              <a:spcBef>
                <a:spcPct val="20000"/>
              </a:spcBef>
              <a:buClr>
                <a:srgbClr val="0BD0D9"/>
              </a:buClr>
              <a:buSzPct val="95000"/>
              <a:buFont typeface="Wingdings" pitchFamily="2" charset="2"/>
              <a:buNone/>
            </a:pPr>
            <a:endParaRPr lang="en-US" sz="1100" dirty="0">
              <a:solidFill>
                <a:srgbClr val="000000"/>
              </a:solidFill>
              <a:latin typeface="Constantia" pitchFamily="18" charset="0"/>
            </a:endParaRPr>
          </a:p>
          <a:p>
            <a:pPr algn="l" eaLnBrk="1" hangingPunct="1">
              <a:spcBef>
                <a:spcPct val="20000"/>
              </a:spcBef>
              <a:buClr>
                <a:srgbClr val="0BD0D9"/>
              </a:buClr>
              <a:buSzPct val="95000"/>
              <a:buFont typeface="Wingdings 2" pitchFamily="18" charset="2"/>
              <a:buChar char=""/>
            </a:pPr>
            <a:r>
              <a:rPr lang="en-US" sz="2600" dirty="0">
                <a:solidFill>
                  <a:srgbClr val="000000"/>
                </a:solidFill>
                <a:latin typeface="Constantia" pitchFamily="18" charset="0"/>
              </a:rPr>
              <a:t>Reinforcement System</a:t>
            </a:r>
          </a:p>
          <a:p>
            <a:pPr algn="l" eaLnBrk="1" hangingPunct="1">
              <a:spcBef>
                <a:spcPct val="20000"/>
              </a:spcBef>
              <a:buClr>
                <a:srgbClr val="0BD0D9"/>
              </a:buClr>
              <a:buSzPct val="95000"/>
              <a:buFont typeface="Wingdings" pitchFamily="2" charset="2"/>
              <a:buNone/>
            </a:pPr>
            <a:endParaRPr lang="en-US" sz="1100" dirty="0">
              <a:solidFill>
                <a:srgbClr val="000000"/>
              </a:solidFill>
              <a:latin typeface="Constantia" pitchFamily="18" charset="0"/>
            </a:endParaRPr>
          </a:p>
          <a:p>
            <a:pPr algn="l" eaLnBrk="1" hangingPunct="1">
              <a:spcBef>
                <a:spcPct val="20000"/>
              </a:spcBef>
              <a:buClr>
                <a:srgbClr val="0BD0D9"/>
              </a:buClr>
              <a:buSzPct val="95000"/>
              <a:buFont typeface="Wingdings 2" pitchFamily="18" charset="2"/>
              <a:buChar char=""/>
            </a:pPr>
            <a:r>
              <a:rPr lang="en-US" sz="2600" dirty="0">
                <a:solidFill>
                  <a:srgbClr val="000000"/>
                </a:solidFill>
                <a:latin typeface="Constantia" pitchFamily="18" charset="0"/>
              </a:rPr>
              <a:t>Using Data to Create Long-Term Change</a:t>
            </a:r>
          </a:p>
          <a:p>
            <a:pPr algn="l" eaLnBrk="1" hangingPunct="1">
              <a:spcBef>
                <a:spcPct val="20000"/>
              </a:spcBef>
              <a:buClr>
                <a:srgbClr val="0BD0D9"/>
              </a:buClr>
              <a:buSzPct val="95000"/>
              <a:buFont typeface="Wingdings 2" pitchFamily="18" charset="2"/>
              <a:buChar char=""/>
            </a:pPr>
            <a:endParaRPr lang="en-US" sz="2600" dirty="0">
              <a:solidFill>
                <a:srgbClr val="000000"/>
              </a:solidFill>
              <a:latin typeface="Constantia" pitchFamily="18" charset="0"/>
            </a:endParaRPr>
          </a:p>
        </p:txBody>
      </p:sp>
    </p:spTree>
    <p:extLst>
      <p:ext uri="{BB962C8B-B14F-4D97-AF65-F5344CB8AC3E}">
        <p14:creationId xmlns:p14="http://schemas.microsoft.com/office/powerpoint/2010/main" val="424201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https://app.swis.org/public/cache/4eac03cb9c51782eaed707800f9b35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8915400" cy="541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2400" y="159573"/>
            <a:ext cx="8763000" cy="1316018"/>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700" dirty="0" smtClean="0"/>
              <a:t>Tier 2 Interventions Target Students with </a:t>
            </a:r>
          </a:p>
          <a:p>
            <a:r>
              <a:rPr lang="en-US" sz="6700" b="1" dirty="0" smtClean="0">
                <a:solidFill>
                  <a:srgbClr val="FF0000"/>
                </a:solidFill>
              </a:rPr>
              <a:t>2-5 ODRs</a:t>
            </a:r>
            <a:r>
              <a:rPr lang="en-US" dirty="0" smtClean="0"/>
              <a:t/>
            </a:r>
            <a:br>
              <a:rPr lang="en-US" dirty="0" smtClean="0"/>
            </a:br>
            <a:endParaRPr lang="en-US" dirty="0"/>
          </a:p>
        </p:txBody>
      </p:sp>
      <p:sp>
        <p:nvSpPr>
          <p:cNvPr id="9" name="Oval 8"/>
          <p:cNvSpPr/>
          <p:nvPr/>
        </p:nvSpPr>
        <p:spPr>
          <a:xfrm>
            <a:off x="990600" y="3505200"/>
            <a:ext cx="7010400" cy="1919599"/>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8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52400"/>
            <a:ext cx="8686800" cy="762000"/>
          </a:xfrm>
        </p:spPr>
        <p:txBody>
          <a:bodyPr>
            <a:normAutofit/>
          </a:bodyPr>
          <a:lstStyle/>
          <a:p>
            <a:r>
              <a:rPr lang="en-US" sz="3200" dirty="0">
                <a:solidFill>
                  <a:schemeClr val="accent1"/>
                </a:solidFill>
              </a:rPr>
              <a:t>Major Features of </a:t>
            </a:r>
            <a:r>
              <a:rPr lang="en-US" sz="3200" dirty="0" smtClean="0">
                <a:solidFill>
                  <a:schemeClr val="accent1"/>
                </a:solidFill>
              </a:rPr>
              <a:t> Targeted </a:t>
            </a:r>
            <a:r>
              <a:rPr lang="en-US" sz="3200" dirty="0">
                <a:solidFill>
                  <a:schemeClr val="accent1"/>
                </a:solidFill>
              </a:rPr>
              <a:t>Interventions</a:t>
            </a:r>
            <a:endParaRPr lang="en-US" sz="2800" dirty="0">
              <a:solidFill>
                <a:schemeClr val="accent1"/>
              </a:solidFill>
            </a:endParaRPr>
          </a:p>
        </p:txBody>
      </p:sp>
      <p:sp>
        <p:nvSpPr>
          <p:cNvPr id="44035" name="Rectangle 3"/>
          <p:cNvSpPr>
            <a:spLocks noGrp="1" noChangeArrowheads="1"/>
          </p:cNvSpPr>
          <p:nvPr>
            <p:ph sz="quarter" idx="1"/>
          </p:nvPr>
        </p:nvSpPr>
        <p:spPr>
          <a:xfrm>
            <a:off x="304800" y="1600200"/>
            <a:ext cx="8534400" cy="5105400"/>
          </a:xfrm>
        </p:spPr>
        <p:txBody>
          <a:bodyPr>
            <a:normAutofit/>
          </a:bodyPr>
          <a:lstStyle/>
          <a:p>
            <a:r>
              <a:rPr lang="en-US" sz="2800" dirty="0" smtClean="0"/>
              <a:t>Continuously available</a:t>
            </a:r>
            <a:endParaRPr lang="en-US" sz="2800" dirty="0"/>
          </a:p>
          <a:p>
            <a:r>
              <a:rPr lang="en-US" sz="2800" dirty="0" smtClean="0"/>
              <a:t>Quickly initiated (72 </a:t>
            </a:r>
            <a:r>
              <a:rPr lang="en-US" sz="2800" dirty="0" err="1" smtClean="0"/>
              <a:t>hr</a:t>
            </a:r>
            <a:r>
              <a:rPr lang="en-US" sz="2800" dirty="0" smtClean="0"/>
              <a:t>)</a:t>
            </a:r>
            <a:endParaRPr lang="en-US" sz="2800" dirty="0"/>
          </a:p>
          <a:p>
            <a:r>
              <a:rPr lang="en-US" sz="2800" dirty="0" smtClean="0"/>
              <a:t>Easy for teachers to implement</a:t>
            </a:r>
            <a:endParaRPr lang="en-US" sz="2800" dirty="0"/>
          </a:p>
          <a:p>
            <a:r>
              <a:rPr lang="en-US" sz="2800" dirty="0"/>
              <a:t>Consistent with school-wide expectations</a:t>
            </a:r>
          </a:p>
          <a:p>
            <a:r>
              <a:rPr lang="en-US" sz="2800" dirty="0" smtClean="0"/>
              <a:t>All </a:t>
            </a:r>
            <a:r>
              <a:rPr lang="en-US" sz="2800" dirty="0"/>
              <a:t>staff/faculty </a:t>
            </a:r>
            <a:r>
              <a:rPr lang="en-US" sz="2800" dirty="0" smtClean="0"/>
              <a:t>can implement</a:t>
            </a:r>
            <a:endParaRPr lang="en-US" sz="2800" dirty="0"/>
          </a:p>
          <a:p>
            <a:r>
              <a:rPr lang="en-US" sz="2800" dirty="0" smtClean="0"/>
              <a:t>Can be linked from school to home </a:t>
            </a:r>
            <a:endParaRPr lang="en-US" sz="2800" dirty="0"/>
          </a:p>
          <a:p>
            <a:r>
              <a:rPr lang="en-US" sz="2800" dirty="0" smtClean="0"/>
              <a:t>Adequate </a:t>
            </a:r>
            <a:r>
              <a:rPr lang="en-US" sz="2800" dirty="0"/>
              <a:t>resources (admin, team)</a:t>
            </a:r>
          </a:p>
          <a:p>
            <a:r>
              <a:rPr lang="en-US" sz="2800" dirty="0" smtClean="0"/>
              <a:t>Continuous </a:t>
            </a:r>
            <a:r>
              <a:rPr lang="en-US" sz="2800" dirty="0"/>
              <a:t>monitoring for decision-making</a:t>
            </a:r>
          </a:p>
        </p:txBody>
      </p:sp>
    </p:spTree>
    <p:extLst>
      <p:ext uri="{BB962C8B-B14F-4D97-AF65-F5344CB8AC3E}">
        <p14:creationId xmlns:p14="http://schemas.microsoft.com/office/powerpoint/2010/main" val="3806324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228600"/>
            <a:ext cx="8229600" cy="838200"/>
          </a:xfrm>
        </p:spPr>
        <p:txBody>
          <a:bodyPr>
            <a:normAutofit/>
          </a:bodyPr>
          <a:lstStyle/>
          <a:p>
            <a:pPr algn="ctr" eaLnBrk="1" hangingPunct="1"/>
            <a:r>
              <a:rPr lang="en-US" b="1" dirty="0" smtClean="0">
                <a:solidFill>
                  <a:schemeClr val="accent1"/>
                </a:solidFill>
                <a:latin typeface="+mn-lt"/>
              </a:rPr>
              <a:t>Check-In Check-Out (CICO)</a:t>
            </a:r>
          </a:p>
        </p:txBody>
      </p:sp>
      <p:sp>
        <p:nvSpPr>
          <p:cNvPr id="26628" name="Rectangle 3"/>
          <p:cNvSpPr>
            <a:spLocks noGrp="1" noChangeArrowheads="1"/>
          </p:cNvSpPr>
          <p:nvPr>
            <p:ph sz="quarter" idx="1"/>
          </p:nvPr>
        </p:nvSpPr>
        <p:spPr>
          <a:xfrm>
            <a:off x="533400" y="1676400"/>
            <a:ext cx="8001000" cy="4495800"/>
          </a:xfrm>
        </p:spPr>
        <p:txBody>
          <a:bodyPr>
            <a:normAutofit fontScale="85000" lnSpcReduction="20000"/>
          </a:bodyPr>
          <a:lstStyle/>
          <a:p>
            <a:pPr lvl="0">
              <a:buClr>
                <a:srgbClr val="0BD0D9"/>
              </a:buClr>
            </a:pPr>
            <a:r>
              <a:rPr lang="en-US" sz="3400" dirty="0">
                <a:solidFill>
                  <a:prstClr val="black"/>
                </a:solidFill>
              </a:rPr>
              <a:t>Designed to provide support and monitoring for students at-risk of developing serious or chronic behavior problems</a:t>
            </a:r>
          </a:p>
          <a:p>
            <a:pPr>
              <a:buNone/>
            </a:pPr>
            <a:endParaRPr lang="en-US" dirty="0" smtClean="0"/>
          </a:p>
          <a:p>
            <a:r>
              <a:rPr lang="en-US" sz="3400" dirty="0" smtClean="0"/>
              <a:t>Characteristics of students who are good candidates for Check-in/Check-out</a:t>
            </a:r>
          </a:p>
          <a:p>
            <a:pPr lvl="1"/>
            <a:r>
              <a:rPr lang="en-US" dirty="0" smtClean="0">
                <a:solidFill>
                  <a:schemeClr val="tx2">
                    <a:lumMod val="75000"/>
                  </a:schemeClr>
                </a:solidFill>
              </a:rPr>
              <a:t>Not responding successfully to School-Wide PBIS system</a:t>
            </a:r>
          </a:p>
          <a:p>
            <a:pPr lvl="1"/>
            <a:r>
              <a:rPr lang="en-US" dirty="0" smtClean="0">
                <a:solidFill>
                  <a:schemeClr val="tx2">
                    <a:lumMod val="75000"/>
                  </a:schemeClr>
                </a:solidFill>
              </a:rPr>
              <a:t>Adult attention seeking</a:t>
            </a:r>
          </a:p>
          <a:p>
            <a:pPr lvl="1"/>
            <a:r>
              <a:rPr lang="en-US" dirty="0" smtClean="0">
                <a:solidFill>
                  <a:schemeClr val="tx2">
                    <a:lumMod val="75000"/>
                  </a:schemeClr>
                </a:solidFill>
              </a:rPr>
              <a:t>Problem behavior throughout multiple settings</a:t>
            </a:r>
          </a:p>
          <a:p>
            <a:pPr lvl="1"/>
            <a:r>
              <a:rPr lang="en-US" dirty="0" smtClean="0">
                <a:solidFill>
                  <a:schemeClr val="tx2">
                    <a:lumMod val="75000"/>
                  </a:schemeClr>
                </a:solidFill>
              </a:rPr>
              <a:t>Mild acting out (not a threat to self or others)</a:t>
            </a:r>
          </a:p>
          <a:p>
            <a:pPr eaLnBrk="1" hangingPunct="1">
              <a:buNone/>
            </a:pPr>
            <a:endParaRPr lang="en-US" dirty="0" smtClean="0"/>
          </a:p>
          <a:p>
            <a:pPr eaLnBrk="1" hangingPunct="1">
              <a:buFontTx/>
              <a:buNone/>
            </a:pPr>
            <a:r>
              <a:rPr lang="en-US" dirty="0" smtClean="0"/>
              <a:t> </a:t>
            </a:r>
          </a:p>
          <a:p>
            <a:pPr eaLnBrk="1" hangingPunct="1"/>
            <a:endParaRPr lang="en-US" sz="4000" dirty="0" smtClean="0"/>
          </a:p>
          <a:p>
            <a:pPr eaLnBrk="1" hangingPunct="1">
              <a:buFontTx/>
              <a:buNone/>
            </a:pPr>
            <a:endParaRPr lang="en-US" sz="4000" dirty="0" smtClean="0"/>
          </a:p>
          <a:p>
            <a:pPr eaLnBrk="1" hangingPunct="1">
              <a:buFontTx/>
              <a:buNone/>
            </a:pPr>
            <a:endParaRPr lang="en-US" sz="4000" dirty="0" smtClean="0"/>
          </a:p>
        </p:txBody>
      </p:sp>
      <p:sp>
        <p:nvSpPr>
          <p:cNvPr id="5"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pic>
        <p:nvPicPr>
          <p:cNvPr id="3074" name="Picture 2" descr="C:\Documents and Settings\User\Local Settings\Temporary Internet Files\Content.IE5\TWRYTQ73\MC900334364[1].wmf"/>
          <p:cNvPicPr>
            <a:picLocks noChangeAspect="1" noChangeArrowheads="1"/>
          </p:cNvPicPr>
          <p:nvPr/>
        </p:nvPicPr>
        <p:blipFill>
          <a:blip r:embed="rId2" cstate="print"/>
          <a:srcRect/>
          <a:stretch>
            <a:fillRect/>
          </a:stretch>
        </p:blipFill>
        <p:spPr bwMode="auto">
          <a:xfrm>
            <a:off x="496330" y="304800"/>
            <a:ext cx="998525" cy="1040587"/>
          </a:xfrm>
          <a:prstGeom prst="rect">
            <a:avLst/>
          </a:prstGeom>
          <a:noFill/>
        </p:spPr>
      </p:pic>
    </p:spTree>
    <p:extLst>
      <p:ext uri="{BB962C8B-B14F-4D97-AF65-F5344CB8AC3E}">
        <p14:creationId xmlns:p14="http://schemas.microsoft.com/office/powerpoint/2010/main" val="1276514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152400"/>
            <a:ext cx="8229600" cy="838200"/>
          </a:xfrm>
        </p:spPr>
        <p:txBody>
          <a:bodyPr>
            <a:normAutofit/>
          </a:bodyPr>
          <a:lstStyle/>
          <a:p>
            <a:pPr algn="ctr" eaLnBrk="1" hangingPunct="1"/>
            <a:r>
              <a:rPr lang="en-US" b="1" dirty="0" smtClean="0">
                <a:solidFill>
                  <a:schemeClr val="accent1"/>
                </a:solidFill>
              </a:rPr>
              <a:t>Components of Check-in Check-out</a:t>
            </a:r>
          </a:p>
        </p:txBody>
      </p:sp>
      <p:sp>
        <p:nvSpPr>
          <p:cNvPr id="72707" name="Rectangle 3"/>
          <p:cNvSpPr>
            <a:spLocks noGrp="1" noChangeArrowheads="1"/>
          </p:cNvSpPr>
          <p:nvPr>
            <p:ph sz="quarter" idx="1"/>
          </p:nvPr>
        </p:nvSpPr>
        <p:spPr>
          <a:xfrm>
            <a:off x="457200" y="1524000"/>
            <a:ext cx="8229600" cy="4934712"/>
          </a:xfrm>
        </p:spPr>
        <p:txBody>
          <a:bodyPr>
            <a:normAutofit fontScale="92500" lnSpcReduction="20000"/>
          </a:bodyPr>
          <a:lstStyle/>
          <a:p>
            <a:pPr eaLnBrk="1" hangingPunct="1"/>
            <a:r>
              <a:rPr lang="en-US" sz="2800" dirty="0" smtClean="0">
                <a:latin typeface="Calibri" pitchFamily="34" charset="0"/>
              </a:rPr>
              <a:t>Goals/expectations are developed and are monitored daily with a point card</a:t>
            </a:r>
          </a:p>
          <a:p>
            <a:pPr lvl="2"/>
            <a:r>
              <a:rPr lang="en-US" dirty="0"/>
              <a:t>Same expectations for all</a:t>
            </a:r>
          </a:p>
          <a:p>
            <a:pPr lvl="2"/>
            <a:r>
              <a:rPr lang="en-US" dirty="0"/>
              <a:t>Common schedule</a:t>
            </a:r>
          </a:p>
          <a:p>
            <a:pPr lvl="2"/>
            <a:r>
              <a:rPr lang="en-US" dirty="0"/>
              <a:t>All staff taught rules for accepting, completing and returning the card.</a:t>
            </a:r>
          </a:p>
          <a:p>
            <a:endParaRPr lang="en-US" sz="1000" dirty="0">
              <a:latin typeface="Calibri" pitchFamily="34" charset="0"/>
            </a:endParaRPr>
          </a:p>
          <a:p>
            <a:r>
              <a:rPr lang="en-US" sz="2800" dirty="0" smtClean="0">
                <a:latin typeface="Calibri" pitchFamily="34" charset="0"/>
              </a:rPr>
              <a:t>Instruction on expectations</a:t>
            </a:r>
          </a:p>
          <a:p>
            <a:pPr eaLnBrk="1" hangingPunct="1">
              <a:buFontTx/>
              <a:buNone/>
            </a:pPr>
            <a:r>
              <a:rPr lang="en-US" sz="1000" dirty="0" smtClean="0">
                <a:latin typeface="Calibri" pitchFamily="34" charset="0"/>
              </a:rPr>
              <a:t> </a:t>
            </a:r>
          </a:p>
          <a:p>
            <a:pPr eaLnBrk="1" hangingPunct="1"/>
            <a:r>
              <a:rPr lang="en-US" sz="2800" dirty="0" smtClean="0">
                <a:latin typeface="Calibri" pitchFamily="34" charset="0"/>
              </a:rPr>
              <a:t>Daily check-in before school and check-out at end of the day with a positive adult mentor</a:t>
            </a:r>
          </a:p>
          <a:p>
            <a:pPr eaLnBrk="1" hangingPunct="1">
              <a:buFontTx/>
              <a:buNone/>
            </a:pPr>
            <a:r>
              <a:rPr lang="en-US" sz="1000" dirty="0" smtClean="0">
                <a:latin typeface="Calibri" pitchFamily="34" charset="0"/>
              </a:rPr>
              <a:t>    </a:t>
            </a:r>
          </a:p>
          <a:p>
            <a:pPr eaLnBrk="1" hangingPunct="1"/>
            <a:r>
              <a:rPr lang="en-US" sz="2800" dirty="0" smtClean="0">
                <a:latin typeface="Calibri" pitchFamily="34" charset="0"/>
              </a:rPr>
              <a:t>Regular check-in with teachers during the day to complete point card </a:t>
            </a:r>
          </a:p>
          <a:p>
            <a:pPr eaLnBrk="1" hangingPunct="1">
              <a:buFontTx/>
              <a:buNone/>
            </a:pPr>
            <a:r>
              <a:rPr lang="en-US" sz="1000" dirty="0" smtClean="0">
                <a:latin typeface="Calibri" pitchFamily="34" charset="0"/>
              </a:rPr>
              <a:t>  </a:t>
            </a:r>
          </a:p>
          <a:p>
            <a:pPr eaLnBrk="1" hangingPunct="1"/>
            <a:r>
              <a:rPr lang="en-US" sz="2800" dirty="0" smtClean="0">
                <a:latin typeface="Calibri" pitchFamily="34" charset="0"/>
              </a:rPr>
              <a:t>Data system to monitor student progress </a:t>
            </a:r>
          </a:p>
        </p:txBody>
      </p:sp>
      <p:sp>
        <p:nvSpPr>
          <p:cNvPr id="5"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spTree>
    <p:extLst>
      <p:ext uri="{BB962C8B-B14F-4D97-AF65-F5344CB8AC3E}">
        <p14:creationId xmlns:p14="http://schemas.microsoft.com/office/powerpoint/2010/main" val="42357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 calcmode="lin" valueType="num">
                                      <p:cBhvr additive="base">
                                        <p:cTn id="15"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27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 calcmode="lin" valueType="num">
                                      <p:cBhvr additive="base">
                                        <p:cTn id="25"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2707">
                                            <p:txEl>
                                              <p:pRg st="7" end="7"/>
                                            </p:txEl>
                                          </p:spTgt>
                                        </p:tgtEl>
                                        <p:attrNameLst>
                                          <p:attrName>style.visibility</p:attrName>
                                        </p:attrNameLst>
                                      </p:cBhvr>
                                      <p:to>
                                        <p:strVal val="visible"/>
                                      </p:to>
                                    </p:set>
                                    <p:anim calcmode="lin" valueType="num">
                                      <p:cBhvr additive="base">
                                        <p:cTn id="31" dur="500" fill="hold"/>
                                        <p:tgtEl>
                                          <p:spTgt spid="7270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2707">
                                            <p:txEl>
                                              <p:pRg st="9" end="9"/>
                                            </p:txEl>
                                          </p:spTgt>
                                        </p:tgtEl>
                                        <p:attrNameLst>
                                          <p:attrName>style.visibility</p:attrName>
                                        </p:attrNameLst>
                                      </p:cBhvr>
                                      <p:to>
                                        <p:strVal val="visible"/>
                                      </p:to>
                                    </p:set>
                                    <p:anim calcmode="lin" valueType="num">
                                      <p:cBhvr additive="base">
                                        <p:cTn id="37" dur="500" fill="hold"/>
                                        <p:tgtEl>
                                          <p:spTgt spid="72707">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2707">
                                            <p:txEl>
                                              <p:pRg st="11" end="11"/>
                                            </p:txEl>
                                          </p:spTgt>
                                        </p:tgtEl>
                                        <p:attrNameLst>
                                          <p:attrName>style.visibility</p:attrName>
                                        </p:attrNameLst>
                                      </p:cBhvr>
                                      <p:to>
                                        <p:strVal val="visible"/>
                                      </p:to>
                                    </p:set>
                                    <p:anim calcmode="lin" valueType="num">
                                      <p:cBhvr additive="base">
                                        <p:cTn id="43" dur="500" fill="hold"/>
                                        <p:tgtEl>
                                          <p:spTgt spid="72707">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270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p:cNvSpPr>
            <a:spLocks noGrp="1"/>
          </p:cNvSpPr>
          <p:nvPr>
            <p:ph type="sldNum" sz="quarter" idx="12"/>
          </p:nvPr>
        </p:nvSpPr>
        <p:spPr>
          <a:xfrm>
            <a:off x="7467600" y="6019800"/>
            <a:ext cx="1143000" cy="533400"/>
          </a:xfrm>
          <a:noFill/>
        </p:spPr>
        <p:txBody>
          <a:bodyPr/>
          <a:lstStyle/>
          <a:p>
            <a:fld id="{B36B7E7B-B5A5-4953-A479-8D7494C7326A}" type="slidenum">
              <a:rPr lang="en-US" smtClean="0">
                <a:effectLst/>
                <a:latin typeface="Times New Roman" pitchFamily="18" charset="0"/>
                <a:cs typeface="Arial" pitchFamily="34" charset="0"/>
              </a:rPr>
              <a:pPr/>
              <a:t>2</a:t>
            </a:fld>
            <a:endParaRPr lang="en-US" dirty="0" smtClean="0">
              <a:effectLst/>
              <a:latin typeface="Times New Roman" pitchFamily="18" charset="0"/>
              <a:cs typeface="Arial" pitchFamily="34" charset="0"/>
            </a:endParaRPr>
          </a:p>
        </p:txBody>
      </p:sp>
      <p:sp>
        <p:nvSpPr>
          <p:cNvPr id="18435" name="Rectangle 2"/>
          <p:cNvSpPr>
            <a:spLocks noGrp="1" noChangeArrowheads="1"/>
          </p:cNvSpPr>
          <p:nvPr>
            <p:ph type="title" idx="4294967295"/>
          </p:nvPr>
        </p:nvSpPr>
        <p:spPr>
          <a:xfrm>
            <a:off x="533400" y="152400"/>
            <a:ext cx="8610600" cy="914400"/>
          </a:xfrm>
        </p:spPr>
        <p:txBody>
          <a:bodyPr/>
          <a:lstStyle/>
          <a:p>
            <a:pPr algn="ctr" eaLnBrk="1" hangingPunct="1">
              <a:defRPr/>
            </a:pPr>
            <a:r>
              <a:rPr lang="en-US" dirty="0">
                <a:effectLst>
                  <a:outerShdw blurRad="38100" dist="38100" dir="2700000" algn="tl">
                    <a:srgbClr val="000000">
                      <a:alpha val="43137"/>
                    </a:srgbClr>
                  </a:outerShdw>
                </a:effectLst>
              </a:rPr>
              <a:t>REACH MS </a:t>
            </a:r>
            <a:r>
              <a:rPr lang="en-US" dirty="0" smtClean="0">
                <a:effectLst>
                  <a:outerShdw blurRad="38100" dist="38100" dir="2700000" algn="tl">
                    <a:srgbClr val="000000">
                      <a:alpha val="43137"/>
                    </a:srgbClr>
                  </a:outerShdw>
                </a:effectLst>
              </a:rPr>
              <a:t>PBIS </a:t>
            </a:r>
            <a:r>
              <a:rPr lang="en-US" dirty="0">
                <a:effectLst>
                  <a:outerShdw blurRad="38100" dist="38100" dir="2700000" algn="tl">
                    <a:srgbClr val="000000">
                      <a:alpha val="43137"/>
                    </a:srgbClr>
                  </a:outerShdw>
                </a:effectLst>
              </a:rPr>
              <a:t>Initiative</a:t>
            </a:r>
            <a:r>
              <a:rPr lang="en-US" b="1" dirty="0">
                <a:effectLst>
                  <a:outerShdw blurRad="38100" dist="38100" dir="2700000" algn="tl">
                    <a:srgbClr val="000000">
                      <a:alpha val="43137"/>
                    </a:srgbClr>
                  </a:outerShdw>
                </a:effectLst>
              </a:rPr>
              <a:t>…</a:t>
            </a:r>
          </a:p>
        </p:txBody>
      </p:sp>
      <p:sp>
        <p:nvSpPr>
          <p:cNvPr id="18436" name="Rectangle 3"/>
          <p:cNvSpPr>
            <a:spLocks noGrp="1" noChangeArrowheads="1"/>
          </p:cNvSpPr>
          <p:nvPr>
            <p:ph type="body" idx="4294967295"/>
          </p:nvPr>
        </p:nvSpPr>
        <p:spPr>
          <a:xfrm>
            <a:off x="0" y="1143000"/>
            <a:ext cx="8763000" cy="5334000"/>
          </a:xfrm>
        </p:spPr>
        <p:txBody>
          <a:bodyPr>
            <a:normAutofit fontScale="92500" lnSpcReduction="10000"/>
          </a:bodyPr>
          <a:lstStyle/>
          <a:p>
            <a:endParaRPr lang="en-US" dirty="0" smtClean="0"/>
          </a:p>
          <a:p>
            <a:pPr algn="just">
              <a:lnSpc>
                <a:spcPct val="150000"/>
              </a:lnSpc>
              <a:buNone/>
            </a:pPr>
            <a:r>
              <a:rPr lang="en-US" dirty="0" smtClean="0"/>
              <a:t>	</a:t>
            </a:r>
            <a:r>
              <a:rPr lang="en-US" dirty="0" smtClean="0">
                <a:latin typeface="Calibri" pitchFamily="34" charset="0"/>
                <a:cs typeface="Calibri" pitchFamily="34" charset="0"/>
              </a:rPr>
              <a:t>Realizing Excellence for ALL Children in Mississippi (REACH MS) is Mississippi’s State Personnel Development Grant which focuses primarily on supporting school-wide and district-wide implementation of Positive Behavioral Intervention and Support (PBIS) at the elementary, middle, and high school levels.  Awarded to The Mississippi Department of Education in 2005, the grant is operated by the University of Southern Mississippi’s Department of Curriculum, Instruction and Special Education. </a:t>
            </a:r>
          </a:p>
          <a:p>
            <a:pPr eaLnBrk="1" hangingPunct="1">
              <a:defRPr/>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2721086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786EAC04-50FC-4AA0-8CEE-A6693CC59282}" type="slidenum">
              <a:rPr lang="en-US"/>
              <a:pPr/>
              <a:t>20</a:t>
            </a:fld>
            <a:endParaRPr lang="en-US"/>
          </a:p>
        </p:txBody>
      </p:sp>
      <p:sp>
        <p:nvSpPr>
          <p:cNvPr id="29699" name="Rectangle 2"/>
          <p:cNvSpPr>
            <a:spLocks noChangeArrowheads="1"/>
          </p:cNvSpPr>
          <p:nvPr/>
        </p:nvSpPr>
        <p:spPr bwMode="auto">
          <a:xfrm>
            <a:off x="152400" y="105242"/>
            <a:ext cx="8839200" cy="1938992"/>
          </a:xfrm>
          <a:prstGeom prst="rect">
            <a:avLst/>
          </a:prstGeom>
          <a:noFill/>
          <a:ln w="9525">
            <a:noFill/>
            <a:miter lim="800000"/>
            <a:headEnd/>
            <a:tailEnd/>
          </a:ln>
        </p:spPr>
        <p:txBody>
          <a:bodyPr wrap="square" anchor="ctr">
            <a:spAutoFit/>
          </a:bodyPr>
          <a:lstStyle/>
          <a:p>
            <a:pPr algn="ctr"/>
            <a:r>
              <a:rPr lang="en-US" sz="2400" b="1" dirty="0">
                <a:cs typeface="Times New Roman" pitchFamily="18" charset="0"/>
              </a:rPr>
              <a:t>CICO Record</a:t>
            </a:r>
          </a:p>
          <a:p>
            <a:pPr algn="l"/>
            <a:endParaRPr lang="en-US" sz="2400" b="1" dirty="0"/>
          </a:p>
          <a:p>
            <a:pPr algn="l" eaLnBrk="0" hangingPunct="0"/>
            <a:r>
              <a:rPr lang="en-US" dirty="0">
                <a:cs typeface="Times New Roman" pitchFamily="18" charset="0"/>
              </a:rPr>
              <a:t>Name: ____________________________            Date: ______________</a:t>
            </a:r>
            <a:endParaRPr lang="en-US" dirty="0"/>
          </a:p>
          <a:p>
            <a:pPr algn="l" eaLnBrk="0" hangingPunct="0"/>
            <a:r>
              <a:rPr lang="en-US" dirty="0">
                <a:cs typeface="Times New Roman" pitchFamily="18" charset="0"/>
              </a:rPr>
              <a:t>            </a:t>
            </a:r>
            <a:endParaRPr lang="en-US" dirty="0" smtClean="0">
              <a:cs typeface="Times New Roman" pitchFamily="18" charset="0"/>
            </a:endParaRPr>
          </a:p>
          <a:p>
            <a:pPr algn="l" eaLnBrk="0" hangingPunct="0"/>
            <a:r>
              <a:rPr lang="en-US" dirty="0" smtClean="0">
                <a:cs typeface="Times New Roman" pitchFamily="18" charset="0"/>
              </a:rPr>
              <a:t>	3 </a:t>
            </a:r>
            <a:r>
              <a:rPr lang="en-US" dirty="0">
                <a:cs typeface="Times New Roman" pitchFamily="18" charset="0"/>
              </a:rPr>
              <a:t>= great  	            2 = </a:t>
            </a:r>
            <a:r>
              <a:rPr lang="en-US" dirty="0" smtClean="0">
                <a:cs typeface="Times New Roman" pitchFamily="18" charset="0"/>
              </a:rPr>
              <a:t>good  </a:t>
            </a:r>
            <a:r>
              <a:rPr lang="en-US" dirty="0">
                <a:cs typeface="Times New Roman" pitchFamily="18" charset="0"/>
              </a:rPr>
              <a:t>		1 = hard time</a:t>
            </a:r>
            <a:endParaRPr lang="en-US" dirty="0"/>
          </a:p>
          <a:p>
            <a:pPr algn="l" eaLnBrk="0" hangingPunct="0"/>
            <a:endParaRPr lang="en-US" dirty="0"/>
          </a:p>
        </p:txBody>
      </p:sp>
      <p:graphicFrame>
        <p:nvGraphicFramePr>
          <p:cNvPr id="77827" name="Group 3"/>
          <p:cNvGraphicFramePr>
            <a:graphicFrameLocks noGrp="1"/>
          </p:cNvGraphicFramePr>
          <p:nvPr/>
        </p:nvGraphicFramePr>
        <p:xfrm>
          <a:off x="152399" y="2209800"/>
          <a:ext cx="8839202" cy="4495800"/>
        </p:xfrm>
        <a:graphic>
          <a:graphicData uri="http://schemas.openxmlformats.org/drawingml/2006/table">
            <a:tbl>
              <a:tblPr/>
              <a:tblGrid>
                <a:gridCol w="2392163"/>
                <a:gridCol w="2149013"/>
                <a:gridCol w="2149013"/>
                <a:gridCol w="2149013"/>
              </a:tblGrid>
              <a:tr h="920096">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dirty="0" smtClean="0">
                          <a:ln>
                            <a:noFill/>
                          </a:ln>
                          <a:solidFill>
                            <a:schemeClr val="tx1"/>
                          </a:solidFill>
                          <a:effectLst/>
                          <a:latin typeface="Calibri" pitchFamily="34" charset="0"/>
                        </a:rPr>
                        <a:t>Goals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Safe</a:t>
                      </a: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Responsible</a:t>
                      </a: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Respectful</a:t>
                      </a: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6678">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Check In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3579">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Before</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Recess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1741">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Before</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Lunch</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514">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After Recess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6678">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Check Out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514">
                <a:tc gridSpan="2">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Today’s goal</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Today’s total points</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4164758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156" t="9375" r="10938" b="9375"/>
          <a:stretch>
            <a:fillRect/>
          </a:stretch>
        </p:blipFill>
        <p:spPr bwMode="auto">
          <a:xfrm>
            <a:off x="228600" y="152400"/>
            <a:ext cx="86868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152400"/>
            <a:ext cx="4953000" cy="369332"/>
          </a:xfrm>
          <a:prstGeom prst="rect">
            <a:avLst/>
          </a:prstGeom>
          <a:noFill/>
        </p:spPr>
        <p:txBody>
          <a:bodyPr wrap="square" rtlCol="0">
            <a:spAutoFit/>
          </a:bodyPr>
          <a:lstStyle/>
          <a:p>
            <a:pPr algn="ctr"/>
            <a:r>
              <a:rPr lang="en-US" dirty="0"/>
              <a:t>Gale-Bailey Elementary School</a:t>
            </a:r>
          </a:p>
        </p:txBody>
      </p:sp>
    </p:spTree>
    <p:extLst>
      <p:ext uri="{BB962C8B-B14F-4D97-AF65-F5344CB8AC3E}">
        <p14:creationId xmlns:p14="http://schemas.microsoft.com/office/powerpoint/2010/main" val="141837609"/>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156" t="9375" r="11719" b="21875"/>
          <a:stretch>
            <a:fillRect/>
          </a:stretch>
        </p:blipFill>
        <p:spPr bwMode="auto">
          <a:xfrm>
            <a:off x="228600" y="5334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33600" y="152400"/>
            <a:ext cx="4953000" cy="369332"/>
          </a:xfrm>
          <a:prstGeom prst="rect">
            <a:avLst/>
          </a:prstGeom>
          <a:noFill/>
        </p:spPr>
        <p:txBody>
          <a:bodyPr wrap="square" rtlCol="0">
            <a:spAutoFit/>
          </a:bodyPr>
          <a:lstStyle/>
          <a:p>
            <a:pPr algn="ctr"/>
            <a:r>
              <a:rPr lang="en-US" dirty="0"/>
              <a:t>Gale-Bailey Elementary School</a:t>
            </a:r>
          </a:p>
        </p:txBody>
      </p:sp>
    </p:spTree>
    <p:extLst>
      <p:ext uri="{BB962C8B-B14F-4D97-AF65-F5344CB8AC3E}">
        <p14:creationId xmlns:p14="http://schemas.microsoft.com/office/powerpoint/2010/main" val="2986482187"/>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772400" cy="838200"/>
          </a:xfrm>
        </p:spPr>
        <p:txBody>
          <a:bodyPr/>
          <a:lstStyle/>
          <a:p>
            <a:pPr eaLnBrk="1" hangingPunct="1"/>
            <a:r>
              <a:rPr lang="en-US" b="1" dirty="0" smtClean="0">
                <a:solidFill>
                  <a:schemeClr val="accent1"/>
                </a:solidFill>
              </a:rPr>
              <a:t>Benefits of point card</a:t>
            </a:r>
          </a:p>
        </p:txBody>
      </p:sp>
      <p:sp>
        <p:nvSpPr>
          <p:cNvPr id="37891" name="Content Placeholder 2"/>
          <p:cNvSpPr>
            <a:spLocks noGrp="1"/>
          </p:cNvSpPr>
          <p:nvPr>
            <p:ph sz="quarter" idx="1"/>
          </p:nvPr>
        </p:nvSpPr>
        <p:spPr>
          <a:xfrm>
            <a:off x="685800" y="1828800"/>
            <a:ext cx="7772400" cy="4419600"/>
          </a:xfrm>
        </p:spPr>
        <p:txBody>
          <a:bodyPr rtlCol="0">
            <a:normAutofit fontScale="92500" lnSpcReduction="10000"/>
          </a:bodyPr>
          <a:lstStyle/>
          <a:p>
            <a:pPr eaLnBrk="1" fontAlgn="auto" hangingPunct="1">
              <a:spcAft>
                <a:spcPts val="0"/>
              </a:spcAft>
              <a:defRPr/>
            </a:pPr>
            <a:r>
              <a:rPr lang="en-US" sz="2400" b="1" dirty="0" smtClean="0">
                <a:solidFill>
                  <a:schemeClr val="tx2">
                    <a:lumMod val="75000"/>
                  </a:schemeClr>
                </a:solidFill>
              </a:rPr>
              <a:t>For staff</a:t>
            </a:r>
          </a:p>
          <a:p>
            <a:pPr lvl="1" eaLnBrk="1" fontAlgn="auto" hangingPunct="1">
              <a:spcAft>
                <a:spcPts val="0"/>
              </a:spcAft>
              <a:defRPr/>
            </a:pPr>
            <a:r>
              <a:rPr lang="en-US" sz="2400" dirty="0" smtClean="0">
                <a:solidFill>
                  <a:schemeClr val="tx2">
                    <a:lumMod val="75000"/>
                  </a:schemeClr>
                </a:solidFill>
              </a:rPr>
              <a:t>Reminder for specific feedback to student</a:t>
            </a:r>
          </a:p>
          <a:p>
            <a:pPr eaLnBrk="1" fontAlgn="auto" hangingPunct="1">
              <a:spcAft>
                <a:spcPts val="0"/>
              </a:spcAft>
              <a:defRPr/>
            </a:pPr>
            <a:r>
              <a:rPr lang="en-US" sz="2400" b="1" dirty="0" smtClean="0">
                <a:solidFill>
                  <a:schemeClr val="tx2">
                    <a:lumMod val="75000"/>
                  </a:schemeClr>
                </a:solidFill>
              </a:rPr>
              <a:t>For student</a:t>
            </a:r>
          </a:p>
          <a:p>
            <a:pPr lvl="1" eaLnBrk="1" fontAlgn="auto" hangingPunct="1">
              <a:spcAft>
                <a:spcPts val="0"/>
              </a:spcAft>
              <a:defRPr/>
            </a:pPr>
            <a:r>
              <a:rPr lang="en-US" sz="2400" dirty="0" smtClean="0">
                <a:solidFill>
                  <a:schemeClr val="tx2">
                    <a:lumMod val="75000"/>
                  </a:schemeClr>
                </a:solidFill>
              </a:rPr>
              <a:t>Reminder of schedule for day</a:t>
            </a:r>
          </a:p>
          <a:p>
            <a:pPr lvl="1" eaLnBrk="1" fontAlgn="auto" hangingPunct="1">
              <a:spcAft>
                <a:spcPts val="0"/>
              </a:spcAft>
              <a:defRPr/>
            </a:pPr>
            <a:r>
              <a:rPr lang="en-US" sz="2400" dirty="0" smtClean="0">
                <a:solidFill>
                  <a:schemeClr val="tx2">
                    <a:lumMod val="75000"/>
                  </a:schemeClr>
                </a:solidFill>
              </a:rPr>
              <a:t>Reminder of specific behavioral expectations and goals for the day</a:t>
            </a:r>
          </a:p>
          <a:p>
            <a:pPr lvl="1" eaLnBrk="1" fontAlgn="auto" hangingPunct="1">
              <a:spcAft>
                <a:spcPts val="0"/>
              </a:spcAft>
              <a:defRPr/>
            </a:pPr>
            <a:r>
              <a:rPr lang="en-US" sz="2400" dirty="0" smtClean="0">
                <a:solidFill>
                  <a:schemeClr val="tx2">
                    <a:lumMod val="75000"/>
                  </a:schemeClr>
                </a:solidFill>
              </a:rPr>
              <a:t>Opportunity to self-recruiting feedback from teachers and parents</a:t>
            </a:r>
          </a:p>
          <a:p>
            <a:pPr lvl="1" eaLnBrk="1" fontAlgn="auto" hangingPunct="1">
              <a:spcAft>
                <a:spcPts val="0"/>
              </a:spcAft>
              <a:defRPr/>
            </a:pPr>
            <a:r>
              <a:rPr lang="en-US" sz="2400" dirty="0" smtClean="0">
                <a:solidFill>
                  <a:schemeClr val="tx2">
                    <a:lumMod val="75000"/>
                  </a:schemeClr>
                </a:solidFill>
              </a:rPr>
              <a:t>Progress monitoring tool</a:t>
            </a:r>
          </a:p>
          <a:p>
            <a:pPr eaLnBrk="1" fontAlgn="auto" hangingPunct="1">
              <a:spcAft>
                <a:spcPts val="0"/>
              </a:spcAft>
              <a:defRPr/>
            </a:pPr>
            <a:r>
              <a:rPr lang="en-US" sz="2400" b="1" dirty="0" smtClean="0">
                <a:solidFill>
                  <a:schemeClr val="tx2">
                    <a:lumMod val="75000"/>
                  </a:schemeClr>
                </a:solidFill>
              </a:rPr>
              <a:t>For school</a:t>
            </a:r>
          </a:p>
          <a:p>
            <a:pPr lvl="1" eaLnBrk="1" fontAlgn="auto" hangingPunct="1">
              <a:spcAft>
                <a:spcPts val="0"/>
              </a:spcAft>
              <a:defRPr/>
            </a:pPr>
            <a:r>
              <a:rPr lang="en-US" sz="2400" dirty="0" smtClean="0">
                <a:solidFill>
                  <a:schemeClr val="tx2">
                    <a:lumMod val="75000"/>
                  </a:schemeClr>
                </a:solidFill>
              </a:rPr>
              <a:t>Provides data for progress monitoring</a:t>
            </a:r>
          </a:p>
          <a:p>
            <a:pPr lvl="1" eaLnBrk="1" fontAlgn="auto" hangingPunct="1">
              <a:spcAft>
                <a:spcPts val="0"/>
              </a:spcAft>
              <a:defRPr/>
            </a:pPr>
            <a:r>
              <a:rPr lang="en-US" sz="2400" dirty="0" smtClean="0">
                <a:solidFill>
                  <a:schemeClr val="tx2">
                    <a:lumMod val="75000"/>
                  </a:schemeClr>
                </a:solidFill>
              </a:rPr>
              <a:t>Communication</a:t>
            </a:r>
          </a:p>
          <a:p>
            <a:pPr lvl="1" eaLnBrk="1" fontAlgn="auto" hangingPunct="1">
              <a:spcAft>
                <a:spcPts val="0"/>
              </a:spcAft>
              <a:defRPr/>
            </a:pPr>
            <a:endParaRPr lang="en-US" dirty="0" smtClean="0"/>
          </a:p>
        </p:txBody>
      </p:sp>
    </p:spTree>
    <p:extLst>
      <p:ext uri="{BB962C8B-B14F-4D97-AF65-F5344CB8AC3E}">
        <p14:creationId xmlns:p14="http://schemas.microsoft.com/office/powerpoint/2010/main" val="343116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40153" y="272684"/>
            <a:ext cx="8229600" cy="688925"/>
          </a:xfrm>
        </p:spPr>
        <p:txBody>
          <a:bodyPr/>
          <a:lstStyle/>
          <a:p>
            <a:pPr algn="ctr" eaLnBrk="1" hangingPunct="1"/>
            <a:r>
              <a:rPr lang="en-US" b="1" dirty="0" smtClean="0">
                <a:solidFill>
                  <a:schemeClr val="accent1"/>
                </a:solidFill>
                <a:latin typeface="Calibri" pitchFamily="34" charset="0"/>
              </a:rPr>
              <a:t>Check-in Check-out Cycle</a:t>
            </a:r>
          </a:p>
        </p:txBody>
      </p:sp>
      <p:grpSp>
        <p:nvGrpSpPr>
          <p:cNvPr id="2" name="Group 3"/>
          <p:cNvGrpSpPr>
            <a:grpSpLocks/>
          </p:cNvGrpSpPr>
          <p:nvPr/>
        </p:nvGrpSpPr>
        <p:grpSpPr bwMode="auto">
          <a:xfrm>
            <a:off x="519863" y="304801"/>
            <a:ext cx="8229600" cy="6096000"/>
            <a:chOff x="384" y="624"/>
            <a:chExt cx="3648" cy="2673"/>
          </a:xfrm>
        </p:grpSpPr>
        <p:sp>
          <p:nvSpPr>
            <p:cNvPr id="30732" name="Text Box 4"/>
            <p:cNvSpPr txBox="1">
              <a:spLocks noChangeArrowheads="1"/>
            </p:cNvSpPr>
            <p:nvPr/>
          </p:nvSpPr>
          <p:spPr bwMode="auto">
            <a:xfrm>
              <a:off x="1536" y="624"/>
              <a:ext cx="1200" cy="214"/>
            </a:xfrm>
            <a:prstGeom prst="rect">
              <a:avLst/>
            </a:prstGeom>
            <a:noFill/>
            <a:ln w="9525">
              <a:noFill/>
              <a:miter lim="800000"/>
              <a:headEnd/>
              <a:tailEnd/>
            </a:ln>
          </p:spPr>
          <p:txBody>
            <a:bodyPr>
              <a:spAutoFit/>
            </a:bodyPr>
            <a:lstStyle/>
            <a:p>
              <a:pPr algn="ctr" eaLnBrk="0" hangingPunct="0">
                <a:spcBef>
                  <a:spcPct val="50000"/>
                </a:spcBef>
              </a:pPr>
              <a:endParaRPr lang="en-US" sz="2400">
                <a:solidFill>
                  <a:schemeClr val="hlink"/>
                </a:solidFill>
                <a:latin typeface="Times New Roman" pitchFamily="18" charset="0"/>
              </a:endParaRPr>
            </a:p>
          </p:txBody>
        </p:sp>
        <p:sp>
          <p:nvSpPr>
            <p:cNvPr id="30733" name="Text Box 5"/>
            <p:cNvSpPr txBox="1">
              <a:spLocks noChangeArrowheads="1"/>
            </p:cNvSpPr>
            <p:nvPr/>
          </p:nvSpPr>
          <p:spPr bwMode="auto">
            <a:xfrm>
              <a:off x="3024" y="1536"/>
              <a:ext cx="1008" cy="130"/>
            </a:xfrm>
            <a:prstGeom prst="rect">
              <a:avLst/>
            </a:prstGeom>
            <a:noFill/>
            <a:ln w="9525">
              <a:noFill/>
              <a:miter lim="800000"/>
              <a:headEnd/>
              <a:tailEnd/>
            </a:ln>
          </p:spPr>
          <p:txBody>
            <a:bodyPr>
              <a:spAutoFit/>
            </a:bodyPr>
            <a:lstStyle/>
            <a:p>
              <a:pPr algn="l" eaLnBrk="0" hangingPunct="0">
                <a:spcBef>
                  <a:spcPct val="50000"/>
                </a:spcBef>
              </a:pPr>
              <a:endParaRPr lang="en-US" sz="1200" dirty="0">
                <a:latin typeface="Times New Roman" pitchFamily="18" charset="0"/>
              </a:endParaRPr>
            </a:p>
          </p:txBody>
        </p:sp>
        <p:sp>
          <p:nvSpPr>
            <p:cNvPr id="30734" name="Text Box 6"/>
            <p:cNvSpPr txBox="1">
              <a:spLocks noChangeArrowheads="1"/>
            </p:cNvSpPr>
            <p:nvPr/>
          </p:nvSpPr>
          <p:spPr bwMode="auto">
            <a:xfrm>
              <a:off x="3072" y="1872"/>
              <a:ext cx="960" cy="130"/>
            </a:xfrm>
            <a:prstGeom prst="rect">
              <a:avLst/>
            </a:prstGeom>
            <a:noFill/>
            <a:ln w="9525">
              <a:noFill/>
              <a:miter lim="800000"/>
              <a:headEnd/>
              <a:tailEnd/>
            </a:ln>
          </p:spPr>
          <p:txBody>
            <a:bodyPr>
              <a:spAutoFit/>
            </a:bodyPr>
            <a:lstStyle/>
            <a:p>
              <a:pPr algn="l" eaLnBrk="0" hangingPunct="0">
                <a:spcBef>
                  <a:spcPct val="50000"/>
                </a:spcBef>
              </a:pPr>
              <a:endParaRPr lang="en-US" sz="1200" dirty="0">
                <a:latin typeface="Times New Roman" pitchFamily="18" charset="0"/>
              </a:endParaRPr>
            </a:p>
          </p:txBody>
        </p:sp>
        <p:sp>
          <p:nvSpPr>
            <p:cNvPr id="30735" name="Text Box 7"/>
            <p:cNvSpPr txBox="1">
              <a:spLocks noChangeArrowheads="1"/>
            </p:cNvSpPr>
            <p:nvPr/>
          </p:nvSpPr>
          <p:spPr bwMode="auto">
            <a:xfrm>
              <a:off x="3168" y="2256"/>
              <a:ext cx="768" cy="130"/>
            </a:xfrm>
            <a:prstGeom prst="rect">
              <a:avLst/>
            </a:prstGeom>
            <a:noFill/>
            <a:ln w="9525">
              <a:noFill/>
              <a:miter lim="800000"/>
              <a:headEnd/>
              <a:tailEnd/>
            </a:ln>
          </p:spPr>
          <p:txBody>
            <a:bodyPr>
              <a:spAutoFit/>
            </a:bodyPr>
            <a:lstStyle/>
            <a:p>
              <a:pPr algn="l" eaLnBrk="0" hangingPunct="0">
                <a:spcBef>
                  <a:spcPct val="50000"/>
                </a:spcBef>
              </a:pPr>
              <a:endParaRPr lang="en-US" sz="1200" dirty="0">
                <a:latin typeface="Times New Roman" pitchFamily="18" charset="0"/>
              </a:endParaRPr>
            </a:p>
          </p:txBody>
        </p:sp>
        <p:sp>
          <p:nvSpPr>
            <p:cNvPr id="30736" name="Text Box 8"/>
            <p:cNvSpPr txBox="1">
              <a:spLocks noChangeArrowheads="1"/>
            </p:cNvSpPr>
            <p:nvPr/>
          </p:nvSpPr>
          <p:spPr bwMode="auto">
            <a:xfrm>
              <a:off x="3552" y="3168"/>
              <a:ext cx="336" cy="129"/>
            </a:xfrm>
            <a:prstGeom prst="rect">
              <a:avLst/>
            </a:prstGeom>
            <a:noFill/>
            <a:ln w="9525">
              <a:noFill/>
              <a:miter lim="800000"/>
              <a:headEnd/>
              <a:tailEnd/>
            </a:ln>
          </p:spPr>
          <p:txBody>
            <a:bodyPr>
              <a:spAutoFit/>
            </a:bodyPr>
            <a:lstStyle/>
            <a:p>
              <a:pPr algn="l" eaLnBrk="0" hangingPunct="0">
                <a:spcBef>
                  <a:spcPct val="50000"/>
                </a:spcBef>
              </a:pPr>
              <a:r>
                <a:rPr lang="en-US" sz="1200">
                  <a:latin typeface="Times New Roman" pitchFamily="18" charset="0"/>
                </a:rPr>
                <a:t>EXIT</a:t>
              </a:r>
            </a:p>
          </p:txBody>
        </p:sp>
        <p:sp>
          <p:nvSpPr>
            <p:cNvPr id="30737" name="Text Box 9"/>
            <p:cNvSpPr txBox="1">
              <a:spLocks noChangeArrowheads="1"/>
            </p:cNvSpPr>
            <p:nvPr/>
          </p:nvSpPr>
          <p:spPr bwMode="auto">
            <a:xfrm>
              <a:off x="384" y="912"/>
              <a:ext cx="1392" cy="129"/>
            </a:xfrm>
            <a:prstGeom prst="rect">
              <a:avLst/>
            </a:prstGeom>
            <a:noFill/>
            <a:ln w="9525">
              <a:noFill/>
              <a:miter lim="800000"/>
              <a:headEnd/>
              <a:tailEnd/>
            </a:ln>
          </p:spPr>
          <p:txBody>
            <a:bodyPr>
              <a:spAutoFit/>
            </a:bodyPr>
            <a:lstStyle/>
            <a:p>
              <a:pPr algn="l" eaLnBrk="0" hangingPunct="0">
                <a:spcBef>
                  <a:spcPct val="50000"/>
                </a:spcBef>
              </a:pPr>
              <a:endParaRPr lang="en-US" sz="1200">
                <a:solidFill>
                  <a:schemeClr val="hlink"/>
                </a:solidFill>
                <a:latin typeface="Times New Roman" pitchFamily="18" charset="0"/>
              </a:endParaRPr>
            </a:p>
          </p:txBody>
        </p:sp>
        <p:sp>
          <p:nvSpPr>
            <p:cNvPr id="30738" name="Text Box 10"/>
            <p:cNvSpPr txBox="1">
              <a:spLocks noChangeArrowheads="1"/>
            </p:cNvSpPr>
            <p:nvPr/>
          </p:nvSpPr>
          <p:spPr bwMode="auto">
            <a:xfrm>
              <a:off x="720" y="1200"/>
              <a:ext cx="576" cy="162"/>
            </a:xfrm>
            <a:prstGeom prst="rect">
              <a:avLst/>
            </a:prstGeom>
            <a:solidFill>
              <a:schemeClr val="bg1"/>
            </a:solidFill>
            <a:ln w="9525">
              <a:noFill/>
              <a:miter lim="800000"/>
              <a:headEnd/>
              <a:tailEnd/>
            </a:ln>
          </p:spPr>
          <p:txBody>
            <a:bodyPr wrap="square">
              <a:spAutoFit/>
            </a:bodyPr>
            <a:lstStyle/>
            <a:p>
              <a:pPr algn="l" eaLnBrk="0" hangingPunct="0">
                <a:spcBef>
                  <a:spcPct val="50000"/>
                </a:spcBef>
              </a:pPr>
              <a:r>
                <a:rPr lang="en-US" dirty="0" smtClean="0">
                  <a:latin typeface="Times New Roman" pitchFamily="18" charset="0"/>
                </a:rPr>
                <a:t>CICO </a:t>
              </a:r>
              <a:r>
                <a:rPr lang="en-US" dirty="0">
                  <a:latin typeface="Times New Roman" pitchFamily="18" charset="0"/>
                </a:rPr>
                <a:t>Plan</a:t>
              </a:r>
              <a:endParaRPr lang="en-US" sz="1200" dirty="0">
                <a:latin typeface="Times New Roman" pitchFamily="18" charset="0"/>
              </a:endParaRPr>
            </a:p>
          </p:txBody>
        </p:sp>
        <p:sp>
          <p:nvSpPr>
            <p:cNvPr id="30739" name="Line 11"/>
            <p:cNvSpPr>
              <a:spLocks noChangeShapeType="1"/>
            </p:cNvSpPr>
            <p:nvPr/>
          </p:nvSpPr>
          <p:spPr bwMode="auto">
            <a:xfrm>
              <a:off x="1008" y="1056"/>
              <a:ext cx="0" cy="192"/>
            </a:xfrm>
            <a:prstGeom prst="line">
              <a:avLst/>
            </a:prstGeom>
            <a:noFill/>
            <a:ln w="19050">
              <a:solidFill>
                <a:schemeClr val="tx1"/>
              </a:solidFill>
              <a:round/>
              <a:headEnd/>
              <a:tailEnd type="triangle" w="med" len="med"/>
            </a:ln>
          </p:spPr>
          <p:txBody>
            <a:bodyPr wrap="none" anchor="ctr"/>
            <a:lstStyle/>
            <a:p>
              <a:endParaRPr lang="en-US"/>
            </a:p>
          </p:txBody>
        </p:sp>
        <p:grpSp>
          <p:nvGrpSpPr>
            <p:cNvPr id="3" name="Group 12"/>
            <p:cNvGrpSpPr>
              <a:grpSpLocks/>
            </p:cNvGrpSpPr>
            <p:nvPr/>
          </p:nvGrpSpPr>
          <p:grpSpPr bwMode="auto">
            <a:xfrm>
              <a:off x="816" y="1440"/>
              <a:ext cx="2208" cy="1817"/>
              <a:chOff x="768" y="2112"/>
              <a:chExt cx="2208" cy="1817"/>
            </a:xfrm>
          </p:grpSpPr>
          <p:sp>
            <p:nvSpPr>
              <p:cNvPr id="30753" name="Oval 13"/>
              <p:cNvSpPr>
                <a:spLocks noChangeArrowheads="1"/>
              </p:cNvSpPr>
              <p:nvPr/>
            </p:nvSpPr>
            <p:spPr bwMode="auto">
              <a:xfrm>
                <a:off x="1008" y="2208"/>
                <a:ext cx="1632" cy="1584"/>
              </a:xfrm>
              <a:prstGeom prst="ellipse">
                <a:avLst/>
              </a:prstGeom>
              <a:noFill/>
              <a:ln w="19050">
                <a:solidFill>
                  <a:schemeClr val="tx1"/>
                </a:solidFill>
                <a:round/>
                <a:headEnd/>
                <a:tailEnd/>
              </a:ln>
            </p:spPr>
            <p:txBody>
              <a:bodyPr wrap="none" anchor="ctr"/>
              <a:lstStyle/>
              <a:p>
                <a:endParaRPr lang="en-US"/>
              </a:p>
            </p:txBody>
          </p:sp>
          <p:sp>
            <p:nvSpPr>
              <p:cNvPr id="30754" name="Text Box 14"/>
              <p:cNvSpPr txBox="1">
                <a:spLocks noChangeArrowheads="1"/>
              </p:cNvSpPr>
              <p:nvPr/>
            </p:nvSpPr>
            <p:spPr bwMode="auto">
              <a:xfrm>
                <a:off x="1585" y="2112"/>
                <a:ext cx="575" cy="257"/>
              </a:xfrm>
              <a:prstGeom prst="rect">
                <a:avLst/>
              </a:prstGeom>
              <a:solidFill>
                <a:schemeClr val="bg1"/>
              </a:solidFill>
              <a:ln w="19050">
                <a:solidFill>
                  <a:schemeClr val="bg1"/>
                </a:solidFill>
                <a:miter lim="800000"/>
                <a:headEnd/>
                <a:tailEnd/>
              </a:ln>
            </p:spPr>
            <p:txBody>
              <a:bodyPr>
                <a:spAutoFit/>
              </a:bodyPr>
              <a:lstStyle/>
              <a:p>
                <a:pPr algn="ctr" eaLnBrk="0" hangingPunct="0">
                  <a:lnSpc>
                    <a:spcPct val="80000"/>
                  </a:lnSpc>
                  <a:spcBef>
                    <a:spcPct val="50000"/>
                  </a:spcBef>
                </a:pPr>
                <a:r>
                  <a:rPr lang="en-US" b="1" dirty="0">
                    <a:latin typeface="Times New Roman" pitchFamily="18" charset="0"/>
                  </a:rPr>
                  <a:t>Morning Check-In</a:t>
                </a:r>
                <a:endParaRPr lang="en-US" sz="1200" b="1" dirty="0">
                  <a:latin typeface="Times New Roman" pitchFamily="18" charset="0"/>
                </a:endParaRPr>
              </a:p>
            </p:txBody>
          </p:sp>
          <p:sp>
            <p:nvSpPr>
              <p:cNvPr id="30755" name="Text Box 15"/>
              <p:cNvSpPr txBox="1">
                <a:spLocks noChangeArrowheads="1"/>
              </p:cNvSpPr>
              <p:nvPr/>
            </p:nvSpPr>
            <p:spPr bwMode="auto">
              <a:xfrm>
                <a:off x="1632" y="3697"/>
                <a:ext cx="576" cy="232"/>
              </a:xfrm>
              <a:prstGeom prst="rect">
                <a:avLst/>
              </a:prstGeom>
              <a:solidFill>
                <a:schemeClr val="bg1"/>
              </a:solidFill>
              <a:ln w="19050">
                <a:solidFill>
                  <a:schemeClr val="bg1"/>
                </a:solidFill>
                <a:miter lim="800000"/>
                <a:headEnd/>
                <a:tailEnd/>
              </a:ln>
            </p:spPr>
            <p:txBody>
              <a:bodyPr>
                <a:spAutoFit/>
              </a:bodyPr>
              <a:lstStyle/>
              <a:p>
                <a:pPr algn="l" eaLnBrk="0" hangingPunct="0">
                  <a:lnSpc>
                    <a:spcPct val="70000"/>
                  </a:lnSpc>
                  <a:spcBef>
                    <a:spcPct val="50000"/>
                  </a:spcBef>
                </a:pPr>
                <a:r>
                  <a:rPr lang="en-US" b="1">
                    <a:latin typeface="Times New Roman" pitchFamily="18" charset="0"/>
                  </a:rPr>
                  <a:t>Afternoon Check-out</a:t>
                </a:r>
              </a:p>
            </p:txBody>
          </p:sp>
          <p:sp>
            <p:nvSpPr>
              <p:cNvPr id="30756" name="Text Box 16"/>
              <p:cNvSpPr txBox="1">
                <a:spLocks noChangeArrowheads="1"/>
              </p:cNvSpPr>
              <p:nvPr/>
            </p:nvSpPr>
            <p:spPr bwMode="auto">
              <a:xfrm>
                <a:off x="768" y="2929"/>
                <a:ext cx="528" cy="232"/>
              </a:xfrm>
              <a:prstGeom prst="rect">
                <a:avLst/>
              </a:prstGeom>
              <a:solidFill>
                <a:schemeClr val="bg1"/>
              </a:solidFill>
              <a:ln w="19050">
                <a:solidFill>
                  <a:schemeClr val="bg1"/>
                </a:solidFill>
                <a:miter lim="800000"/>
                <a:headEnd/>
                <a:tailEnd/>
              </a:ln>
            </p:spPr>
            <p:txBody>
              <a:bodyPr>
                <a:spAutoFit/>
              </a:bodyPr>
              <a:lstStyle/>
              <a:p>
                <a:pPr algn="l" eaLnBrk="0" hangingPunct="0">
                  <a:lnSpc>
                    <a:spcPct val="70000"/>
                  </a:lnSpc>
                  <a:spcBef>
                    <a:spcPct val="50000"/>
                  </a:spcBef>
                </a:pPr>
                <a:r>
                  <a:rPr lang="en-US" b="1">
                    <a:latin typeface="Times New Roman" pitchFamily="18" charset="0"/>
                  </a:rPr>
                  <a:t>Home Check-In</a:t>
                </a:r>
              </a:p>
            </p:txBody>
          </p:sp>
          <p:sp>
            <p:nvSpPr>
              <p:cNvPr id="30757" name="Text Box 17"/>
              <p:cNvSpPr txBox="1">
                <a:spLocks noChangeArrowheads="1"/>
              </p:cNvSpPr>
              <p:nvPr/>
            </p:nvSpPr>
            <p:spPr bwMode="auto">
              <a:xfrm>
                <a:off x="2257" y="2880"/>
                <a:ext cx="719" cy="142"/>
              </a:xfrm>
              <a:prstGeom prst="rect">
                <a:avLst/>
              </a:prstGeom>
              <a:solidFill>
                <a:schemeClr val="bg1"/>
              </a:solidFill>
              <a:ln w="19050">
                <a:solidFill>
                  <a:schemeClr val="bg1"/>
                </a:solidFill>
                <a:miter lim="800000"/>
                <a:headEnd/>
                <a:tailEnd/>
              </a:ln>
            </p:spPr>
            <p:txBody>
              <a:bodyPr>
                <a:spAutoFit/>
              </a:bodyPr>
              <a:lstStyle/>
              <a:p>
                <a:pPr algn="l" eaLnBrk="0" hangingPunct="0">
                  <a:lnSpc>
                    <a:spcPct val="70000"/>
                  </a:lnSpc>
                  <a:spcBef>
                    <a:spcPct val="50000"/>
                  </a:spcBef>
                </a:pPr>
                <a:r>
                  <a:rPr lang="en-US" b="1">
                    <a:solidFill>
                      <a:schemeClr val="hlink"/>
                    </a:solidFill>
                    <a:latin typeface="Times New Roman" pitchFamily="18" charset="0"/>
                  </a:rPr>
                  <a:t>              </a:t>
                </a:r>
                <a:endParaRPr lang="en-US" sz="1200" b="1">
                  <a:solidFill>
                    <a:schemeClr val="hlink"/>
                  </a:solidFill>
                  <a:latin typeface="Times New Roman" pitchFamily="18" charset="0"/>
                </a:endParaRPr>
              </a:p>
            </p:txBody>
          </p:sp>
        </p:grpSp>
        <p:sp>
          <p:nvSpPr>
            <p:cNvPr id="30743" name="Line 20"/>
            <p:cNvSpPr>
              <a:spLocks noChangeShapeType="1"/>
            </p:cNvSpPr>
            <p:nvPr/>
          </p:nvSpPr>
          <p:spPr bwMode="auto">
            <a:xfrm rot="-5400000">
              <a:off x="576" y="1152"/>
              <a:ext cx="0" cy="288"/>
            </a:xfrm>
            <a:prstGeom prst="line">
              <a:avLst/>
            </a:prstGeom>
            <a:noFill/>
            <a:ln w="19050">
              <a:solidFill>
                <a:schemeClr val="tx1"/>
              </a:solidFill>
              <a:round/>
              <a:headEnd/>
              <a:tailEnd type="triangle" w="med" len="med"/>
            </a:ln>
          </p:spPr>
          <p:txBody>
            <a:bodyPr wrap="none" anchor="ctr"/>
            <a:lstStyle/>
            <a:p>
              <a:endParaRPr lang="en-US"/>
            </a:p>
          </p:txBody>
        </p:sp>
        <p:sp>
          <p:nvSpPr>
            <p:cNvPr id="30745" name="Line 22"/>
            <p:cNvSpPr>
              <a:spLocks noChangeShapeType="1"/>
            </p:cNvSpPr>
            <p:nvPr/>
          </p:nvSpPr>
          <p:spPr bwMode="auto">
            <a:xfrm>
              <a:off x="432" y="1296"/>
              <a:ext cx="0" cy="1968"/>
            </a:xfrm>
            <a:prstGeom prst="line">
              <a:avLst/>
            </a:prstGeom>
            <a:noFill/>
            <a:ln w="19050">
              <a:solidFill>
                <a:schemeClr val="tx1"/>
              </a:solidFill>
              <a:round/>
              <a:headEnd/>
              <a:tailEnd/>
            </a:ln>
          </p:spPr>
          <p:txBody>
            <a:bodyPr wrap="none" anchor="ctr"/>
            <a:lstStyle/>
            <a:p>
              <a:endParaRPr lang="en-US"/>
            </a:p>
          </p:txBody>
        </p:sp>
        <p:sp>
          <p:nvSpPr>
            <p:cNvPr id="30746" name="Freeform 23"/>
            <p:cNvSpPr>
              <a:spLocks/>
            </p:cNvSpPr>
            <p:nvPr/>
          </p:nvSpPr>
          <p:spPr bwMode="auto">
            <a:xfrm>
              <a:off x="1248" y="1296"/>
              <a:ext cx="336" cy="192"/>
            </a:xfrm>
            <a:custGeom>
              <a:avLst/>
              <a:gdLst>
                <a:gd name="T0" fmla="*/ 0 w 432"/>
                <a:gd name="T1" fmla="*/ 0 h 192"/>
                <a:gd name="T2" fmla="*/ 288 w 432"/>
                <a:gd name="T3" fmla="*/ 144 h 192"/>
                <a:gd name="T4" fmla="*/ 432 w 432"/>
                <a:gd name="T5" fmla="*/ 192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108" y="56"/>
                    <a:pt x="216" y="112"/>
                    <a:pt x="288" y="144"/>
                  </a:cubicBezTo>
                  <a:cubicBezTo>
                    <a:pt x="360" y="176"/>
                    <a:pt x="408" y="184"/>
                    <a:pt x="432" y="192"/>
                  </a:cubicBezTo>
                </a:path>
              </a:pathLst>
            </a:custGeom>
            <a:noFill/>
            <a:ln w="19050">
              <a:solidFill>
                <a:schemeClr val="tx1"/>
              </a:solidFill>
              <a:round/>
              <a:headEnd/>
              <a:tailEnd type="triangle" w="med" len="med"/>
            </a:ln>
          </p:spPr>
          <p:txBody>
            <a:bodyPr wrap="none" anchor="ctr"/>
            <a:lstStyle/>
            <a:p>
              <a:endParaRPr lang="en-US"/>
            </a:p>
          </p:txBody>
        </p:sp>
        <p:sp>
          <p:nvSpPr>
            <p:cNvPr id="30747" name="Line 24"/>
            <p:cNvSpPr>
              <a:spLocks noChangeShapeType="1"/>
            </p:cNvSpPr>
            <p:nvPr/>
          </p:nvSpPr>
          <p:spPr bwMode="auto">
            <a:xfrm>
              <a:off x="432" y="3264"/>
              <a:ext cx="3168" cy="0"/>
            </a:xfrm>
            <a:prstGeom prst="line">
              <a:avLst/>
            </a:prstGeom>
            <a:noFill/>
            <a:ln w="19050">
              <a:solidFill>
                <a:schemeClr val="tx1"/>
              </a:solidFill>
              <a:round/>
              <a:headEnd/>
              <a:tailEnd type="triangle" w="med" len="med"/>
            </a:ln>
          </p:spPr>
          <p:txBody>
            <a:bodyPr wrap="none" anchor="ctr"/>
            <a:lstStyle/>
            <a:p>
              <a:endParaRPr lang="en-US"/>
            </a:p>
          </p:txBody>
        </p:sp>
        <p:sp>
          <p:nvSpPr>
            <p:cNvPr id="30748" name="Line 25"/>
            <p:cNvSpPr>
              <a:spLocks noChangeShapeType="1"/>
            </p:cNvSpPr>
            <p:nvPr/>
          </p:nvSpPr>
          <p:spPr bwMode="auto">
            <a:xfrm rot="9320138" flipV="1">
              <a:off x="2169" y="3044"/>
              <a:ext cx="102" cy="5"/>
            </a:xfrm>
            <a:prstGeom prst="line">
              <a:avLst/>
            </a:prstGeom>
            <a:noFill/>
            <a:ln w="28575">
              <a:solidFill>
                <a:schemeClr val="tx1"/>
              </a:solidFill>
              <a:round/>
              <a:headEnd/>
              <a:tailEnd type="triangle" w="med" len="med"/>
            </a:ln>
          </p:spPr>
          <p:txBody>
            <a:bodyPr wrap="none" anchor="ctr"/>
            <a:lstStyle/>
            <a:p>
              <a:endParaRPr lang="en-US"/>
            </a:p>
          </p:txBody>
        </p:sp>
        <p:sp>
          <p:nvSpPr>
            <p:cNvPr id="30749" name="Line 26"/>
            <p:cNvSpPr>
              <a:spLocks noChangeShapeType="1"/>
            </p:cNvSpPr>
            <p:nvPr/>
          </p:nvSpPr>
          <p:spPr bwMode="auto">
            <a:xfrm rot="-9000000">
              <a:off x="2608" y="2167"/>
              <a:ext cx="48" cy="1"/>
            </a:xfrm>
            <a:prstGeom prst="line">
              <a:avLst/>
            </a:prstGeom>
            <a:noFill/>
            <a:ln w="28575">
              <a:solidFill>
                <a:schemeClr val="tx1"/>
              </a:solidFill>
              <a:round/>
              <a:headEnd/>
              <a:tailEnd type="triangle" w="med" len="med"/>
            </a:ln>
          </p:spPr>
          <p:txBody>
            <a:bodyPr wrap="none" anchor="ctr"/>
            <a:lstStyle/>
            <a:p>
              <a:endParaRPr lang="en-US"/>
            </a:p>
          </p:txBody>
        </p:sp>
        <p:sp>
          <p:nvSpPr>
            <p:cNvPr id="30750" name="Line 27"/>
            <p:cNvSpPr>
              <a:spLocks noChangeShapeType="1"/>
            </p:cNvSpPr>
            <p:nvPr/>
          </p:nvSpPr>
          <p:spPr bwMode="auto">
            <a:xfrm rot="7834682" flipH="1">
              <a:off x="1071" y="2490"/>
              <a:ext cx="9" cy="22"/>
            </a:xfrm>
            <a:prstGeom prst="line">
              <a:avLst/>
            </a:prstGeom>
            <a:noFill/>
            <a:ln w="28575">
              <a:solidFill>
                <a:schemeClr val="tx1"/>
              </a:solidFill>
              <a:round/>
              <a:headEnd/>
              <a:tailEnd type="triangle" w="med" len="med"/>
            </a:ln>
          </p:spPr>
          <p:txBody>
            <a:bodyPr wrap="none" anchor="ctr"/>
            <a:lstStyle/>
            <a:p>
              <a:endParaRPr lang="en-US"/>
            </a:p>
          </p:txBody>
        </p:sp>
        <p:sp>
          <p:nvSpPr>
            <p:cNvPr id="30751" name="Line 28"/>
            <p:cNvSpPr>
              <a:spLocks noChangeShapeType="1"/>
            </p:cNvSpPr>
            <p:nvPr/>
          </p:nvSpPr>
          <p:spPr bwMode="auto">
            <a:xfrm rot="-2585195">
              <a:off x="1632" y="1536"/>
              <a:ext cx="68" cy="52"/>
            </a:xfrm>
            <a:prstGeom prst="line">
              <a:avLst/>
            </a:prstGeom>
            <a:noFill/>
            <a:ln w="28575">
              <a:solidFill>
                <a:schemeClr val="tx1"/>
              </a:solidFill>
              <a:round/>
              <a:headEnd/>
              <a:tailEnd type="triangle" w="med" len="med"/>
            </a:ln>
          </p:spPr>
          <p:txBody>
            <a:bodyPr wrap="none" anchor="ctr"/>
            <a:lstStyle/>
            <a:p>
              <a:endParaRPr lang="en-US"/>
            </a:p>
          </p:txBody>
        </p:sp>
      </p:grpSp>
      <p:sp>
        <p:nvSpPr>
          <p:cNvPr id="30725" name="Oval 30"/>
          <p:cNvSpPr>
            <a:spLocks noChangeArrowheads="1"/>
          </p:cNvSpPr>
          <p:nvPr/>
        </p:nvSpPr>
        <p:spPr bwMode="auto">
          <a:xfrm>
            <a:off x="4191000" y="3352800"/>
            <a:ext cx="1524000" cy="1600200"/>
          </a:xfrm>
          <a:prstGeom prst="ellipse">
            <a:avLst/>
          </a:prstGeom>
          <a:solidFill>
            <a:srgbClr val="FFFFFF"/>
          </a:solidFill>
          <a:ln w="9525">
            <a:solidFill>
              <a:schemeClr val="tx1"/>
            </a:solidFill>
            <a:round/>
            <a:headEnd/>
            <a:tailEnd/>
          </a:ln>
        </p:spPr>
        <p:txBody>
          <a:bodyPr wrap="none" anchor="ctr"/>
          <a:lstStyle/>
          <a:p>
            <a:endParaRPr lang="en-US"/>
          </a:p>
        </p:txBody>
      </p:sp>
      <p:sp>
        <p:nvSpPr>
          <p:cNvPr id="30726" name="Text Box 31"/>
          <p:cNvSpPr txBox="1">
            <a:spLocks noChangeArrowheads="1"/>
          </p:cNvSpPr>
          <p:nvPr/>
        </p:nvSpPr>
        <p:spPr bwMode="auto">
          <a:xfrm>
            <a:off x="3657600" y="4572000"/>
            <a:ext cx="1219200" cy="641350"/>
          </a:xfrm>
          <a:prstGeom prst="rect">
            <a:avLst/>
          </a:prstGeom>
          <a:noFill/>
          <a:ln w="9525">
            <a:noFill/>
            <a:miter lim="800000"/>
            <a:headEnd/>
            <a:tailEnd/>
          </a:ln>
        </p:spPr>
        <p:txBody>
          <a:bodyPr>
            <a:spAutoFit/>
          </a:bodyPr>
          <a:lstStyle/>
          <a:p>
            <a:pPr algn="l">
              <a:spcBef>
                <a:spcPct val="50000"/>
              </a:spcBef>
            </a:pPr>
            <a:r>
              <a:rPr lang="en-US" dirty="0" smtClean="0"/>
              <a:t>Class Check </a:t>
            </a:r>
            <a:r>
              <a:rPr lang="en-US" dirty="0"/>
              <a:t>in</a:t>
            </a:r>
          </a:p>
        </p:txBody>
      </p:sp>
      <p:sp>
        <p:nvSpPr>
          <p:cNvPr id="30727" name="Line 32"/>
          <p:cNvSpPr>
            <a:spLocks noChangeShapeType="1"/>
          </p:cNvSpPr>
          <p:nvPr/>
        </p:nvSpPr>
        <p:spPr bwMode="auto">
          <a:xfrm flipH="1">
            <a:off x="5105400" y="4876800"/>
            <a:ext cx="152400" cy="76200"/>
          </a:xfrm>
          <a:prstGeom prst="line">
            <a:avLst/>
          </a:prstGeom>
          <a:noFill/>
          <a:ln w="9525">
            <a:solidFill>
              <a:schemeClr val="tx1"/>
            </a:solidFill>
            <a:round/>
            <a:headEnd/>
            <a:tailEnd type="triangle" w="med" len="med"/>
          </a:ln>
        </p:spPr>
        <p:txBody>
          <a:bodyPr/>
          <a:lstStyle/>
          <a:p>
            <a:endParaRPr lang="en-US"/>
          </a:p>
        </p:txBody>
      </p:sp>
      <p:sp>
        <p:nvSpPr>
          <p:cNvPr id="30728" name="Line 33"/>
          <p:cNvSpPr>
            <a:spLocks noChangeShapeType="1"/>
          </p:cNvSpPr>
          <p:nvPr/>
        </p:nvSpPr>
        <p:spPr bwMode="auto">
          <a:xfrm flipV="1">
            <a:off x="4191000" y="4191000"/>
            <a:ext cx="0" cy="76200"/>
          </a:xfrm>
          <a:prstGeom prst="line">
            <a:avLst/>
          </a:prstGeom>
          <a:noFill/>
          <a:ln w="9525">
            <a:solidFill>
              <a:schemeClr val="tx1"/>
            </a:solidFill>
            <a:round/>
            <a:headEnd/>
            <a:tailEnd type="triangle" w="med" len="med"/>
          </a:ln>
        </p:spPr>
        <p:txBody>
          <a:bodyPr/>
          <a:lstStyle/>
          <a:p>
            <a:endParaRPr lang="en-US"/>
          </a:p>
        </p:txBody>
      </p:sp>
      <p:sp>
        <p:nvSpPr>
          <p:cNvPr id="30729" name="Text Box 34"/>
          <p:cNvSpPr txBox="1">
            <a:spLocks noChangeArrowheads="1"/>
          </p:cNvSpPr>
          <p:nvPr/>
        </p:nvSpPr>
        <p:spPr bwMode="auto">
          <a:xfrm>
            <a:off x="3657600" y="3048000"/>
            <a:ext cx="1371600" cy="641350"/>
          </a:xfrm>
          <a:prstGeom prst="rect">
            <a:avLst/>
          </a:prstGeom>
          <a:noFill/>
          <a:ln w="9525">
            <a:noFill/>
            <a:miter lim="800000"/>
            <a:headEnd/>
            <a:tailEnd/>
          </a:ln>
        </p:spPr>
        <p:txBody>
          <a:bodyPr>
            <a:spAutoFit/>
          </a:bodyPr>
          <a:lstStyle/>
          <a:p>
            <a:pPr algn="l">
              <a:spcBef>
                <a:spcPct val="50000"/>
              </a:spcBef>
            </a:pPr>
            <a:r>
              <a:rPr lang="en-US"/>
              <a:t>Class Check out</a:t>
            </a:r>
          </a:p>
        </p:txBody>
      </p:sp>
      <p:sp>
        <p:nvSpPr>
          <p:cNvPr id="30730" name="Line 35"/>
          <p:cNvSpPr>
            <a:spLocks noChangeShapeType="1"/>
          </p:cNvSpPr>
          <p:nvPr/>
        </p:nvSpPr>
        <p:spPr bwMode="auto">
          <a:xfrm>
            <a:off x="4953000" y="3352800"/>
            <a:ext cx="76200" cy="0"/>
          </a:xfrm>
          <a:prstGeom prst="line">
            <a:avLst/>
          </a:prstGeom>
          <a:noFill/>
          <a:ln w="9525">
            <a:solidFill>
              <a:schemeClr val="tx1"/>
            </a:solidFill>
            <a:round/>
            <a:headEnd/>
            <a:tailEnd type="triangle" w="med" len="med"/>
          </a:ln>
        </p:spPr>
        <p:txBody>
          <a:bodyPr/>
          <a:lstStyle/>
          <a:p>
            <a:endParaRPr lang="en-US"/>
          </a:p>
        </p:txBody>
      </p:sp>
      <p:sp>
        <p:nvSpPr>
          <p:cNvPr id="30731" name="Text Box 36"/>
          <p:cNvSpPr txBox="1">
            <a:spLocks noChangeArrowheads="1"/>
          </p:cNvSpPr>
          <p:nvPr/>
        </p:nvSpPr>
        <p:spPr bwMode="auto">
          <a:xfrm>
            <a:off x="5334000" y="3733800"/>
            <a:ext cx="1143000" cy="641350"/>
          </a:xfrm>
          <a:prstGeom prst="rect">
            <a:avLst/>
          </a:prstGeom>
          <a:noFill/>
          <a:ln w="9525">
            <a:noFill/>
            <a:miter lim="800000"/>
            <a:headEnd/>
            <a:tailEnd/>
          </a:ln>
        </p:spPr>
        <p:txBody>
          <a:bodyPr>
            <a:spAutoFit/>
          </a:bodyPr>
          <a:lstStyle/>
          <a:p>
            <a:pPr algn="l">
              <a:spcBef>
                <a:spcPct val="50000"/>
              </a:spcBef>
            </a:pPr>
            <a:r>
              <a:rPr lang="en-US" b="1" dirty="0" smtClean="0">
                <a:solidFill>
                  <a:schemeClr val="tx2"/>
                </a:solidFill>
                <a:latin typeface="Times New Roman" pitchFamily="18" charset="0"/>
              </a:rPr>
              <a:t>Teacher</a:t>
            </a:r>
            <a:r>
              <a:rPr lang="en-US" b="1" dirty="0" smtClean="0">
                <a:solidFill>
                  <a:schemeClr val="tx2"/>
                </a:solidFill>
              </a:rPr>
              <a:t> </a:t>
            </a:r>
            <a:r>
              <a:rPr lang="en-US" b="1" dirty="0">
                <a:latin typeface="Times New Roman" pitchFamily="18" charset="0"/>
              </a:rPr>
              <a:t>Checks</a:t>
            </a:r>
          </a:p>
        </p:txBody>
      </p:sp>
      <p:sp>
        <p:nvSpPr>
          <p:cNvPr id="39"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spTree>
    <p:extLst>
      <p:ext uri="{BB962C8B-B14F-4D97-AF65-F5344CB8AC3E}">
        <p14:creationId xmlns:p14="http://schemas.microsoft.com/office/powerpoint/2010/main" val="1264807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1000" y="228600"/>
            <a:ext cx="8305800" cy="762000"/>
          </a:xfrm>
        </p:spPr>
        <p:txBody>
          <a:bodyPr/>
          <a:lstStyle/>
          <a:p>
            <a:pPr algn="ctr" eaLnBrk="1" hangingPunct="1"/>
            <a:r>
              <a:rPr lang="en-US" b="1" dirty="0" smtClean="0">
                <a:solidFill>
                  <a:schemeClr val="accent1"/>
                </a:solidFill>
              </a:rPr>
              <a:t>What does it look like?</a:t>
            </a:r>
          </a:p>
        </p:txBody>
      </p:sp>
      <p:sp>
        <p:nvSpPr>
          <p:cNvPr id="88067" name="Rectangle 3"/>
          <p:cNvSpPr>
            <a:spLocks noGrp="1" noChangeArrowheads="1"/>
          </p:cNvSpPr>
          <p:nvPr>
            <p:ph sz="quarter" idx="1"/>
          </p:nvPr>
        </p:nvSpPr>
        <p:spPr>
          <a:xfrm>
            <a:off x="301752" y="1676400"/>
            <a:ext cx="8503920" cy="4422648"/>
          </a:xfrm>
        </p:spPr>
        <p:txBody>
          <a:bodyPr/>
          <a:lstStyle/>
          <a:p>
            <a:pPr eaLnBrk="1" hangingPunct="1"/>
            <a:r>
              <a:rPr lang="en-US" dirty="0" smtClean="0"/>
              <a:t>Morning Check-In</a:t>
            </a:r>
          </a:p>
          <a:p>
            <a:pPr lvl="1"/>
            <a:r>
              <a:rPr lang="en-US" dirty="0" smtClean="0">
                <a:solidFill>
                  <a:schemeClr val="tx1">
                    <a:lumMod val="75000"/>
                    <a:lumOff val="25000"/>
                  </a:schemeClr>
                </a:solidFill>
              </a:rPr>
              <a:t>Location is consistent</a:t>
            </a:r>
          </a:p>
          <a:p>
            <a:pPr lvl="1" eaLnBrk="1" hangingPunct="1"/>
            <a:r>
              <a:rPr lang="en-US" dirty="0" smtClean="0">
                <a:solidFill>
                  <a:schemeClr val="tx1">
                    <a:lumMod val="75000"/>
                    <a:lumOff val="25000"/>
                  </a:schemeClr>
                </a:solidFill>
              </a:rPr>
              <a:t>Greet student positively</a:t>
            </a:r>
          </a:p>
          <a:p>
            <a:pPr lvl="1" eaLnBrk="1" hangingPunct="1"/>
            <a:r>
              <a:rPr lang="en-US" dirty="0" smtClean="0">
                <a:solidFill>
                  <a:schemeClr val="tx1">
                    <a:lumMod val="75000"/>
                    <a:lumOff val="25000"/>
                  </a:schemeClr>
                </a:solidFill>
              </a:rPr>
              <a:t>Prompt for point card</a:t>
            </a:r>
          </a:p>
          <a:p>
            <a:pPr lvl="1" eaLnBrk="1" hangingPunct="1"/>
            <a:r>
              <a:rPr lang="en-US" dirty="0" smtClean="0">
                <a:solidFill>
                  <a:schemeClr val="tx1">
                    <a:lumMod val="75000"/>
                    <a:lumOff val="25000"/>
                  </a:schemeClr>
                </a:solidFill>
              </a:rPr>
              <a:t>Make sure student is prepared for day</a:t>
            </a:r>
          </a:p>
          <a:p>
            <a:pPr lvl="2" eaLnBrk="1" hangingPunct="1"/>
            <a:r>
              <a:rPr lang="en-US" dirty="0" smtClean="0">
                <a:solidFill>
                  <a:schemeClr val="bg2">
                    <a:lumMod val="25000"/>
                  </a:schemeClr>
                </a:solidFill>
              </a:rPr>
              <a:t>breakfast, planner, pencil, etc.</a:t>
            </a:r>
          </a:p>
          <a:p>
            <a:pPr lvl="1" eaLnBrk="1" hangingPunct="1"/>
            <a:r>
              <a:rPr lang="en-US" dirty="0" smtClean="0">
                <a:solidFill>
                  <a:schemeClr val="tx1">
                    <a:lumMod val="75000"/>
                    <a:lumOff val="25000"/>
                  </a:schemeClr>
                </a:solidFill>
              </a:rPr>
              <a:t>Review expectations</a:t>
            </a:r>
          </a:p>
          <a:p>
            <a:pPr lvl="1" eaLnBrk="1" hangingPunct="1"/>
            <a:endParaRPr lang="en-US" dirty="0" smtClean="0"/>
          </a:p>
          <a:p>
            <a:pPr lvl="1" eaLnBrk="1" hangingPunct="1"/>
            <a:endParaRPr lang="en-US" dirty="0" smtClean="0"/>
          </a:p>
        </p:txBody>
      </p:sp>
      <p:sp>
        <p:nvSpPr>
          <p:cNvPr id="5"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sp>
        <p:nvSpPr>
          <p:cNvPr id="6" name="Rectangle 5"/>
          <p:cNvSpPr/>
          <p:nvPr/>
        </p:nvSpPr>
        <p:spPr>
          <a:xfrm>
            <a:off x="1066800" y="5715000"/>
            <a:ext cx="4114800" cy="707886"/>
          </a:xfrm>
          <a:prstGeom prst="rect">
            <a:avLst/>
          </a:prstGeom>
        </p:spPr>
        <p:txBody>
          <a:bodyPr wrap="square">
            <a:spAutoFit/>
          </a:bodyPr>
          <a:lstStyle/>
          <a:p>
            <a:r>
              <a:rPr lang="en-US" sz="2200" dirty="0" smtClean="0">
                <a:hlinkClick r:id="rId2"/>
              </a:rPr>
              <a:t>http://vimeo.com/19399257</a:t>
            </a:r>
            <a:endParaRPr lang="en-US" sz="2200" dirty="0" smtClean="0"/>
          </a:p>
          <a:p>
            <a:endParaRPr lang="en-US" dirty="0"/>
          </a:p>
        </p:txBody>
      </p:sp>
    </p:spTree>
    <p:extLst>
      <p:ext uri="{BB962C8B-B14F-4D97-AF65-F5344CB8AC3E}">
        <p14:creationId xmlns:p14="http://schemas.microsoft.com/office/powerpoint/2010/main" val="1117057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381000"/>
            <a:ext cx="8229600" cy="609600"/>
          </a:xfrm>
        </p:spPr>
        <p:txBody>
          <a:bodyPr>
            <a:normAutofit/>
          </a:bodyPr>
          <a:lstStyle/>
          <a:p>
            <a:pPr algn="ctr" eaLnBrk="1" hangingPunct="1"/>
            <a:r>
              <a:rPr lang="en-US" b="1" dirty="0" smtClean="0">
                <a:solidFill>
                  <a:schemeClr val="accent1"/>
                </a:solidFill>
              </a:rPr>
              <a:t>What Does It Look Like?</a:t>
            </a:r>
          </a:p>
        </p:txBody>
      </p:sp>
      <p:sp>
        <p:nvSpPr>
          <p:cNvPr id="89091" name="Rectangle 3"/>
          <p:cNvSpPr>
            <a:spLocks noGrp="1" noChangeArrowheads="1"/>
          </p:cNvSpPr>
          <p:nvPr>
            <p:ph sz="quarter" idx="1"/>
          </p:nvPr>
        </p:nvSpPr>
        <p:spPr>
          <a:xfrm>
            <a:off x="301752" y="1752600"/>
            <a:ext cx="8503920" cy="4346448"/>
          </a:xfrm>
        </p:spPr>
        <p:txBody>
          <a:bodyPr/>
          <a:lstStyle/>
          <a:p>
            <a:pPr eaLnBrk="1" hangingPunct="1"/>
            <a:r>
              <a:rPr lang="en-US" dirty="0" smtClean="0"/>
              <a:t>Throughout the day</a:t>
            </a:r>
          </a:p>
          <a:p>
            <a:pPr lvl="1"/>
            <a:r>
              <a:rPr lang="en-US" dirty="0" smtClean="0">
                <a:solidFill>
                  <a:schemeClr val="tx1">
                    <a:lumMod val="75000"/>
                    <a:lumOff val="25000"/>
                  </a:schemeClr>
                </a:solidFill>
              </a:rPr>
              <a:t>Criteria is established for points</a:t>
            </a:r>
          </a:p>
          <a:p>
            <a:pPr lvl="1" eaLnBrk="1" hangingPunct="1"/>
            <a:r>
              <a:rPr lang="en-US" dirty="0" smtClean="0">
                <a:solidFill>
                  <a:schemeClr val="tx1">
                    <a:lumMod val="75000"/>
                    <a:lumOff val="25000"/>
                  </a:schemeClr>
                </a:solidFill>
              </a:rPr>
              <a:t>Student carries point chart</a:t>
            </a:r>
          </a:p>
          <a:p>
            <a:pPr lvl="1" eaLnBrk="1" hangingPunct="1"/>
            <a:r>
              <a:rPr lang="en-US" dirty="0" smtClean="0">
                <a:solidFill>
                  <a:schemeClr val="tx1">
                    <a:lumMod val="75000"/>
                    <a:lumOff val="25000"/>
                  </a:schemeClr>
                </a:solidFill>
              </a:rPr>
              <a:t>Teacher greets and pre-corrects</a:t>
            </a:r>
          </a:p>
          <a:p>
            <a:pPr lvl="1" eaLnBrk="1" hangingPunct="1"/>
            <a:r>
              <a:rPr lang="en-US" dirty="0" smtClean="0">
                <a:solidFill>
                  <a:schemeClr val="tx1">
                    <a:lumMod val="75000"/>
                    <a:lumOff val="25000"/>
                  </a:schemeClr>
                </a:solidFill>
              </a:rPr>
              <a:t>Teacher provides feedback and records points</a:t>
            </a:r>
          </a:p>
          <a:p>
            <a:pPr lvl="1" algn="ctr" eaLnBrk="1" hangingPunct="1"/>
            <a:endParaRPr lang="en-US" dirty="0" smtClean="0"/>
          </a:p>
        </p:txBody>
      </p:sp>
      <p:sp>
        <p:nvSpPr>
          <p:cNvPr id="5"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sp>
        <p:nvSpPr>
          <p:cNvPr id="6" name="Rectangle 5"/>
          <p:cNvSpPr/>
          <p:nvPr/>
        </p:nvSpPr>
        <p:spPr>
          <a:xfrm>
            <a:off x="457200" y="4876800"/>
            <a:ext cx="3776996" cy="1107996"/>
          </a:xfrm>
          <a:prstGeom prst="rect">
            <a:avLst/>
          </a:prstGeom>
        </p:spPr>
        <p:txBody>
          <a:bodyPr wrap="none">
            <a:spAutoFit/>
          </a:bodyPr>
          <a:lstStyle/>
          <a:p>
            <a:r>
              <a:rPr lang="en-US" sz="2200" dirty="0" smtClean="0">
                <a:hlinkClick r:id="rId2"/>
              </a:rPr>
              <a:t>http://vimeo.com/20074101</a:t>
            </a:r>
            <a:endParaRPr lang="en-US" sz="2200" dirty="0" smtClean="0"/>
          </a:p>
          <a:p>
            <a:pPr algn="ctr"/>
            <a:r>
              <a:rPr lang="en-US" sz="2200" dirty="0" smtClean="0"/>
              <a:t>Positive Feedback</a:t>
            </a:r>
          </a:p>
          <a:p>
            <a:endParaRPr lang="en-US" sz="2200" dirty="0"/>
          </a:p>
        </p:txBody>
      </p:sp>
      <p:sp>
        <p:nvSpPr>
          <p:cNvPr id="7" name="TextBox 6"/>
          <p:cNvSpPr txBox="1"/>
          <p:nvPr/>
        </p:nvSpPr>
        <p:spPr>
          <a:xfrm>
            <a:off x="4724400" y="4876800"/>
            <a:ext cx="3810659" cy="769441"/>
          </a:xfrm>
          <a:prstGeom prst="rect">
            <a:avLst/>
          </a:prstGeom>
          <a:noFill/>
        </p:spPr>
        <p:txBody>
          <a:bodyPr wrap="none" rtlCol="0">
            <a:spAutoFit/>
          </a:bodyPr>
          <a:lstStyle/>
          <a:p>
            <a:r>
              <a:rPr lang="en-US" sz="2200" dirty="0" smtClean="0">
                <a:hlinkClick r:id="rId3"/>
              </a:rPr>
              <a:t>http://vimeo.com/20073355</a:t>
            </a:r>
            <a:endParaRPr lang="en-US" sz="2200" dirty="0" smtClean="0"/>
          </a:p>
          <a:p>
            <a:pPr algn="ctr"/>
            <a:r>
              <a:rPr lang="en-US" sz="2200" dirty="0" smtClean="0"/>
              <a:t>Corrective Feedback</a:t>
            </a:r>
            <a:endParaRPr lang="en-US" sz="2200" dirty="0"/>
          </a:p>
        </p:txBody>
      </p:sp>
    </p:spTree>
    <p:extLst>
      <p:ext uri="{BB962C8B-B14F-4D97-AF65-F5344CB8AC3E}">
        <p14:creationId xmlns:p14="http://schemas.microsoft.com/office/powerpoint/2010/main" val="1341578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152400"/>
            <a:ext cx="8229600" cy="762000"/>
          </a:xfrm>
        </p:spPr>
        <p:txBody>
          <a:bodyPr/>
          <a:lstStyle/>
          <a:p>
            <a:pPr algn="ctr" eaLnBrk="1" hangingPunct="1"/>
            <a:r>
              <a:rPr lang="en-US" b="1" dirty="0" smtClean="0">
                <a:solidFill>
                  <a:schemeClr val="accent1"/>
                </a:solidFill>
              </a:rPr>
              <a:t>What Does It Look Like?</a:t>
            </a:r>
          </a:p>
        </p:txBody>
      </p:sp>
      <p:sp>
        <p:nvSpPr>
          <p:cNvPr id="90115" name="Rectangle 3"/>
          <p:cNvSpPr>
            <a:spLocks noGrp="1" noChangeArrowheads="1"/>
          </p:cNvSpPr>
          <p:nvPr>
            <p:ph sz="quarter" idx="1"/>
          </p:nvPr>
        </p:nvSpPr>
        <p:spPr>
          <a:xfrm>
            <a:off x="301752" y="1752600"/>
            <a:ext cx="8503920" cy="4346448"/>
          </a:xfrm>
        </p:spPr>
        <p:txBody>
          <a:bodyPr>
            <a:normAutofit/>
          </a:bodyPr>
          <a:lstStyle/>
          <a:p>
            <a:pPr eaLnBrk="1" hangingPunct="1"/>
            <a:r>
              <a:rPr lang="en-US" dirty="0" smtClean="0"/>
              <a:t>Check-Out</a:t>
            </a:r>
          </a:p>
          <a:p>
            <a:pPr lvl="1" eaLnBrk="1" hangingPunct="1"/>
            <a:r>
              <a:rPr lang="en-US" dirty="0" smtClean="0">
                <a:solidFill>
                  <a:schemeClr val="tx1">
                    <a:lumMod val="75000"/>
                    <a:lumOff val="25000"/>
                  </a:schemeClr>
                </a:solidFill>
              </a:rPr>
              <a:t>Location is consistent</a:t>
            </a:r>
          </a:p>
          <a:p>
            <a:pPr lvl="1" eaLnBrk="1" hangingPunct="1"/>
            <a:r>
              <a:rPr lang="en-US" dirty="0" smtClean="0">
                <a:solidFill>
                  <a:schemeClr val="tx1">
                    <a:lumMod val="75000"/>
                    <a:lumOff val="25000"/>
                  </a:schemeClr>
                </a:solidFill>
              </a:rPr>
              <a:t>Greets student positively</a:t>
            </a:r>
          </a:p>
          <a:p>
            <a:pPr lvl="1" eaLnBrk="1" hangingPunct="1"/>
            <a:r>
              <a:rPr lang="en-US" dirty="0" smtClean="0">
                <a:solidFill>
                  <a:schemeClr val="tx1">
                    <a:lumMod val="75000"/>
                    <a:lumOff val="25000"/>
                  </a:schemeClr>
                </a:solidFill>
              </a:rPr>
              <a:t>Student totals points and determines percentage</a:t>
            </a:r>
          </a:p>
          <a:p>
            <a:pPr lvl="1" eaLnBrk="1" hangingPunct="1"/>
            <a:r>
              <a:rPr lang="en-US" dirty="0" smtClean="0">
                <a:solidFill>
                  <a:schemeClr val="tx1">
                    <a:lumMod val="75000"/>
                    <a:lumOff val="25000"/>
                  </a:schemeClr>
                </a:solidFill>
              </a:rPr>
              <a:t>Daily and/or weekly reward given for meeting goals</a:t>
            </a:r>
          </a:p>
          <a:p>
            <a:pPr lvl="1" eaLnBrk="1" hangingPunct="1"/>
            <a:r>
              <a:rPr lang="en-US" dirty="0" smtClean="0">
                <a:solidFill>
                  <a:schemeClr val="tx1">
                    <a:lumMod val="75000"/>
                    <a:lumOff val="25000"/>
                  </a:schemeClr>
                </a:solidFill>
              </a:rPr>
              <a:t>Debrief and parent note</a:t>
            </a:r>
          </a:p>
          <a:p>
            <a:pPr lvl="1" eaLnBrk="1" hangingPunct="1">
              <a:buNone/>
            </a:pPr>
            <a:endParaRPr lang="en-US" dirty="0" smtClean="0"/>
          </a:p>
          <a:p>
            <a:pPr lvl="1">
              <a:buNone/>
            </a:pPr>
            <a:r>
              <a:rPr lang="en-US" dirty="0" smtClean="0">
                <a:hlinkClick r:id="rId2"/>
              </a:rPr>
              <a:t>http://vimeo.com/19402368</a:t>
            </a:r>
            <a:endParaRPr lang="en-US" dirty="0" smtClean="0"/>
          </a:p>
          <a:p>
            <a:pPr lvl="1">
              <a:buNone/>
            </a:pPr>
            <a:endParaRPr lang="en-US" dirty="0" smtClean="0"/>
          </a:p>
          <a:p>
            <a:pPr lvl="1" eaLnBrk="1" hangingPunct="1"/>
            <a:endParaRPr lang="en-US" dirty="0" smtClean="0"/>
          </a:p>
        </p:txBody>
      </p:sp>
      <p:sp>
        <p:nvSpPr>
          <p:cNvPr id="5"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spTree>
    <p:extLst>
      <p:ext uri="{BB962C8B-B14F-4D97-AF65-F5344CB8AC3E}">
        <p14:creationId xmlns:p14="http://schemas.microsoft.com/office/powerpoint/2010/main" val="299003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Grp="1" noChangeArrowheads="1"/>
          </p:cNvSpPr>
          <p:nvPr>
            <p:ph type="title"/>
          </p:nvPr>
        </p:nvSpPr>
        <p:spPr>
          <a:xfrm>
            <a:off x="457200" y="228600"/>
            <a:ext cx="8229600" cy="685800"/>
          </a:xfrm>
        </p:spPr>
        <p:txBody>
          <a:bodyPr/>
          <a:lstStyle/>
          <a:p>
            <a:pPr algn="ctr" eaLnBrk="1" hangingPunct="1"/>
            <a:r>
              <a:rPr lang="en-US" b="1" dirty="0" smtClean="0">
                <a:solidFill>
                  <a:schemeClr val="accent1"/>
                </a:solidFill>
              </a:rPr>
              <a:t>So…</a:t>
            </a:r>
          </a:p>
        </p:txBody>
      </p:sp>
      <p:sp>
        <p:nvSpPr>
          <p:cNvPr id="40964" name="Rectangle 9"/>
          <p:cNvSpPr>
            <a:spLocks noGrp="1" noChangeArrowheads="1"/>
          </p:cNvSpPr>
          <p:nvPr>
            <p:ph sz="quarter" idx="1"/>
          </p:nvPr>
        </p:nvSpPr>
        <p:spPr>
          <a:xfrm>
            <a:off x="457200" y="1828800"/>
            <a:ext cx="8229600" cy="4389120"/>
          </a:xfrm>
        </p:spPr>
        <p:txBody>
          <a:bodyPr/>
          <a:lstStyle/>
          <a:p>
            <a:pPr eaLnBrk="1" hangingPunct="1">
              <a:lnSpc>
                <a:spcPct val="90000"/>
              </a:lnSpc>
            </a:pPr>
            <a:r>
              <a:rPr lang="en-US" dirty="0" smtClean="0"/>
              <a:t>The student knows what is expected</a:t>
            </a:r>
          </a:p>
          <a:p>
            <a:pPr eaLnBrk="1" hangingPunct="1">
              <a:lnSpc>
                <a:spcPct val="90000"/>
              </a:lnSpc>
              <a:buFontTx/>
              <a:buNone/>
            </a:pPr>
            <a:r>
              <a:rPr lang="en-US" sz="1600" dirty="0" smtClean="0"/>
              <a:t>  </a:t>
            </a:r>
          </a:p>
          <a:p>
            <a:pPr eaLnBrk="1" hangingPunct="1">
              <a:lnSpc>
                <a:spcPct val="90000"/>
              </a:lnSpc>
            </a:pPr>
            <a:r>
              <a:rPr lang="en-US" dirty="0" smtClean="0"/>
              <a:t>Student receives attention throughout the day for meeting these expectations</a:t>
            </a:r>
          </a:p>
          <a:p>
            <a:pPr eaLnBrk="1" hangingPunct="1">
              <a:lnSpc>
                <a:spcPct val="90000"/>
              </a:lnSpc>
              <a:buFontTx/>
              <a:buNone/>
            </a:pPr>
            <a:r>
              <a:rPr lang="en-US" sz="1600" dirty="0" smtClean="0"/>
              <a:t>  </a:t>
            </a:r>
          </a:p>
          <a:p>
            <a:pPr eaLnBrk="1" hangingPunct="1">
              <a:lnSpc>
                <a:spcPct val="90000"/>
              </a:lnSpc>
            </a:pPr>
            <a:r>
              <a:rPr lang="en-US" dirty="0" smtClean="0"/>
              <a:t>Parents provide attention for meeting expectations</a:t>
            </a:r>
          </a:p>
          <a:p>
            <a:pPr eaLnBrk="1" hangingPunct="1">
              <a:lnSpc>
                <a:spcPct val="90000"/>
              </a:lnSpc>
              <a:buFontTx/>
              <a:buNone/>
            </a:pPr>
            <a:r>
              <a:rPr lang="en-US" sz="1600" dirty="0" smtClean="0"/>
              <a:t>  </a:t>
            </a:r>
          </a:p>
          <a:p>
            <a:pPr eaLnBrk="1" hangingPunct="1">
              <a:lnSpc>
                <a:spcPct val="90000"/>
              </a:lnSpc>
            </a:pPr>
            <a:r>
              <a:rPr lang="en-US" dirty="0" smtClean="0"/>
              <a:t>Self-monitoring skills are developed</a:t>
            </a:r>
          </a:p>
          <a:p>
            <a:pPr eaLnBrk="1" hangingPunct="1">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100771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Connection to Home</a:t>
            </a:r>
            <a:endParaRPr lang="en-US" b="1" dirty="0">
              <a:solidFill>
                <a:schemeClr val="accent1"/>
              </a:solidFill>
            </a:endParaRPr>
          </a:p>
        </p:txBody>
      </p:sp>
      <p:sp>
        <p:nvSpPr>
          <p:cNvPr id="3" name="Content Placeholder 2"/>
          <p:cNvSpPr>
            <a:spLocks noGrp="1"/>
          </p:cNvSpPr>
          <p:nvPr>
            <p:ph sz="quarter" idx="1"/>
          </p:nvPr>
        </p:nvSpPr>
        <p:spPr/>
        <p:txBody>
          <a:bodyPr>
            <a:normAutofit lnSpcReduction="10000"/>
          </a:bodyPr>
          <a:lstStyle/>
          <a:p>
            <a:r>
              <a:rPr lang="en-US" dirty="0" smtClean="0"/>
              <a:t>Home </a:t>
            </a:r>
            <a:r>
              <a:rPr lang="en-US" dirty="0"/>
              <a:t>r</a:t>
            </a:r>
            <a:r>
              <a:rPr lang="en-US" dirty="0" smtClean="0"/>
              <a:t>eport process</a:t>
            </a:r>
          </a:p>
          <a:p>
            <a:pPr lvl="1"/>
            <a:r>
              <a:rPr lang="en-US" dirty="0" smtClean="0"/>
              <a:t>Can be same as point sheet </a:t>
            </a:r>
          </a:p>
          <a:p>
            <a:pPr lvl="1"/>
            <a:r>
              <a:rPr lang="en-US" dirty="0" smtClean="0"/>
              <a:t>Can be a different form</a:t>
            </a:r>
          </a:p>
          <a:p>
            <a:pPr lvl="1"/>
            <a:endParaRPr lang="en-US" dirty="0"/>
          </a:p>
          <a:p>
            <a:r>
              <a:rPr lang="en-US" dirty="0" smtClean="0"/>
              <a:t>Keeps parent informed of behavior at school</a:t>
            </a:r>
          </a:p>
          <a:p>
            <a:endParaRPr lang="en-US" dirty="0"/>
          </a:p>
          <a:p>
            <a:r>
              <a:rPr lang="en-US" dirty="0" smtClean="0"/>
              <a:t>Parents should not reprimand or scold student for unsuccessful day</a:t>
            </a:r>
          </a:p>
          <a:p>
            <a:endParaRPr lang="en-US" dirty="0"/>
          </a:p>
          <a:p>
            <a:r>
              <a:rPr lang="en-US" dirty="0" smtClean="0"/>
              <a:t>Parent can provide additional reinforcement at home when child meets daily or weekly goal.</a:t>
            </a:r>
            <a:endParaRPr lang="en-US" dirty="0"/>
          </a:p>
        </p:txBody>
      </p:sp>
    </p:spTree>
    <p:extLst>
      <p:ext uri="{BB962C8B-B14F-4D97-AF65-F5344CB8AC3E}">
        <p14:creationId xmlns:p14="http://schemas.microsoft.com/office/powerpoint/2010/main" val="28471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solidFill>
                  <a:schemeClr val="accent1"/>
                </a:solidFill>
              </a:rPr>
              <a:t>Goals</a:t>
            </a:r>
          </a:p>
        </p:txBody>
      </p:sp>
      <p:sp>
        <p:nvSpPr>
          <p:cNvPr id="40963" name="Rectangle 3"/>
          <p:cNvSpPr>
            <a:spLocks noGrp="1" noChangeArrowheads="1"/>
          </p:cNvSpPr>
          <p:nvPr>
            <p:ph sz="quarter" idx="1"/>
          </p:nvPr>
        </p:nvSpPr>
        <p:spPr>
          <a:xfrm>
            <a:off x="304800" y="1828800"/>
            <a:ext cx="8686800" cy="4302125"/>
          </a:xfrm>
        </p:spPr>
        <p:txBody>
          <a:bodyPr>
            <a:normAutofit fontScale="85000" lnSpcReduction="10000"/>
          </a:bodyPr>
          <a:lstStyle/>
          <a:p>
            <a:pPr>
              <a:lnSpc>
                <a:spcPct val="150000"/>
              </a:lnSpc>
            </a:pPr>
            <a:r>
              <a:rPr lang="en-US" dirty="0" smtClean="0"/>
              <a:t>Review School-Wide PBIS</a:t>
            </a:r>
          </a:p>
          <a:p>
            <a:pPr>
              <a:lnSpc>
                <a:spcPct val="150000"/>
              </a:lnSpc>
            </a:pPr>
            <a:r>
              <a:rPr lang="en-US" dirty="0" smtClean="0"/>
              <a:t>Define </a:t>
            </a:r>
            <a:r>
              <a:rPr lang="en-US" dirty="0"/>
              <a:t>the logic and core features of  Targeted </a:t>
            </a:r>
            <a:r>
              <a:rPr lang="en-US" dirty="0" smtClean="0"/>
              <a:t>Interventions</a:t>
            </a:r>
          </a:p>
          <a:p>
            <a:pPr>
              <a:lnSpc>
                <a:spcPct val="150000"/>
              </a:lnSpc>
            </a:pPr>
            <a:r>
              <a:rPr lang="en-US" dirty="0" smtClean="0"/>
              <a:t>Provide specifics </a:t>
            </a:r>
            <a:r>
              <a:rPr lang="en-US" dirty="0"/>
              <a:t>of the Check-in/Check-out (CICO) </a:t>
            </a:r>
            <a:r>
              <a:rPr lang="en-US" dirty="0" smtClean="0"/>
              <a:t>approach</a:t>
            </a:r>
            <a:r>
              <a:rPr lang="en-US" dirty="0"/>
              <a:t> </a:t>
            </a:r>
            <a:r>
              <a:rPr lang="en-US" dirty="0" smtClean="0"/>
              <a:t>for Tier 2 interventions</a:t>
            </a:r>
          </a:p>
          <a:p>
            <a:pPr>
              <a:lnSpc>
                <a:spcPct val="150000"/>
              </a:lnSpc>
            </a:pPr>
            <a:r>
              <a:rPr lang="en-US" dirty="0" smtClean="0">
                <a:solidFill>
                  <a:srgbClr val="000000"/>
                </a:solidFill>
              </a:rPr>
              <a:t>Self-assess </a:t>
            </a:r>
            <a:r>
              <a:rPr lang="en-US" dirty="0">
                <a:solidFill>
                  <a:srgbClr val="000000"/>
                </a:solidFill>
              </a:rPr>
              <a:t>if CICO is appropriate for your school</a:t>
            </a:r>
          </a:p>
          <a:p>
            <a:pPr>
              <a:lnSpc>
                <a:spcPct val="150000"/>
              </a:lnSpc>
            </a:pPr>
            <a:r>
              <a:rPr lang="en-US" dirty="0" smtClean="0"/>
              <a:t>Provide details for modification of CICO for Tier 3 interventions</a:t>
            </a:r>
          </a:p>
          <a:p>
            <a:pPr marL="0" indent="0">
              <a:lnSpc>
                <a:spcPct val="150000"/>
              </a:lnSpc>
              <a:buNone/>
            </a:pPr>
            <a:endParaRPr lang="en-US" dirty="0"/>
          </a:p>
        </p:txBody>
      </p:sp>
    </p:spTree>
    <p:extLst>
      <p:ext uri="{BB962C8B-B14F-4D97-AF65-F5344CB8AC3E}">
        <p14:creationId xmlns:p14="http://schemas.microsoft.com/office/powerpoint/2010/main" val="2516765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381000" y="368375"/>
            <a:ext cx="8382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457200" algn="ctr" fontAlgn="base">
              <a:spcBef>
                <a:spcPct val="0"/>
              </a:spcBef>
              <a:spcAft>
                <a:spcPct val="0"/>
              </a:spcAft>
            </a:pPr>
            <a:r>
              <a:rPr lang="en-US" b="1" dirty="0" smtClean="0">
                <a:solidFill>
                  <a:srgbClr val="000000"/>
                </a:solidFill>
                <a:latin typeface="Arial" charset="0"/>
                <a:cs typeface="Times New Roman" pitchFamily="18" charset="0"/>
              </a:rPr>
              <a:t>CICO Home Report</a:t>
            </a:r>
          </a:p>
          <a:p>
            <a:pPr indent="457200" fontAlgn="base">
              <a:spcBef>
                <a:spcPct val="0"/>
              </a:spcBef>
              <a:spcAft>
                <a:spcPct val="0"/>
              </a:spcAft>
            </a:pPr>
            <a:endParaRPr lang="en-US" b="1" dirty="0" smtClean="0">
              <a:solidFill>
                <a:srgbClr val="000000"/>
              </a:solidFill>
              <a:latin typeface="Arial" charset="0"/>
              <a:cs typeface="Times New Roman" pitchFamily="18" charset="0"/>
            </a:endParaRPr>
          </a:p>
          <a:p>
            <a:pPr indent="457200" fontAlgn="base">
              <a:spcBef>
                <a:spcPct val="0"/>
              </a:spcBef>
              <a:spcAft>
                <a:spcPct val="0"/>
              </a:spcAft>
            </a:pPr>
            <a:endParaRPr lang="en-US" b="1" dirty="0" smtClean="0">
              <a:solidFill>
                <a:srgbClr val="000000"/>
              </a:solidFill>
              <a:latin typeface="Arial" charset="0"/>
              <a:cs typeface="Times New Roman" pitchFamily="18" charset="0"/>
            </a:endParaRPr>
          </a:p>
          <a:p>
            <a:pPr indent="457200" fontAlgn="base">
              <a:spcBef>
                <a:spcPct val="0"/>
              </a:spcBef>
              <a:spcAft>
                <a:spcPct val="0"/>
              </a:spcAft>
            </a:pPr>
            <a:r>
              <a:rPr lang="en-US" dirty="0" smtClean="0">
                <a:solidFill>
                  <a:srgbClr val="000000"/>
                </a:solidFill>
                <a:latin typeface="Arial" charset="0"/>
                <a:cs typeface="Times New Roman" pitchFamily="18" charset="0"/>
              </a:rPr>
              <a:t>Name: _____________________________</a:t>
            </a:r>
          </a:p>
          <a:p>
            <a:pPr indent="457200" fontAlgn="base">
              <a:spcBef>
                <a:spcPct val="0"/>
              </a:spcBef>
              <a:spcAft>
                <a:spcPct val="0"/>
              </a:spcAft>
            </a:pPr>
            <a:r>
              <a:rPr lang="en-US" dirty="0" smtClean="0">
                <a:solidFill>
                  <a:srgbClr val="000000"/>
                </a:solidFill>
                <a:latin typeface="Arial" charset="0"/>
                <a:cs typeface="Times New Roman" pitchFamily="18" charset="0"/>
              </a:rPr>
              <a:t>		</a:t>
            </a:r>
          </a:p>
          <a:p>
            <a:pPr indent="457200" fontAlgn="base">
              <a:spcBef>
                <a:spcPct val="0"/>
              </a:spcBef>
              <a:spcAft>
                <a:spcPct val="0"/>
              </a:spcAft>
            </a:pPr>
            <a:r>
              <a:rPr lang="en-US" dirty="0" smtClean="0">
                <a:solidFill>
                  <a:srgbClr val="000000"/>
                </a:solidFill>
                <a:latin typeface="Arial" charset="0"/>
                <a:cs typeface="Times New Roman" pitchFamily="18" charset="0"/>
              </a:rPr>
              <a:t>Date: _____________</a:t>
            </a:r>
          </a:p>
          <a:p>
            <a:pPr indent="457200" fontAlgn="base">
              <a:spcBef>
                <a:spcPct val="0"/>
              </a:spcBef>
              <a:spcAft>
                <a:spcPct val="0"/>
              </a:spcAft>
            </a:pPr>
            <a:endParaRPr lang="en-US" dirty="0" smtClean="0">
              <a:solidFill>
                <a:srgbClr val="000000"/>
              </a:solidFill>
              <a:latin typeface="Arial" charset="0"/>
              <a:cs typeface="Times New Roman" pitchFamily="18" charset="0"/>
            </a:endParaRPr>
          </a:p>
          <a:p>
            <a:pPr indent="457200" eaLnBrk="0" fontAlgn="base" hangingPunct="0">
              <a:spcBef>
                <a:spcPct val="0"/>
              </a:spcBef>
              <a:spcAft>
                <a:spcPct val="0"/>
              </a:spcAft>
            </a:pPr>
            <a:endParaRPr lang="en-US" dirty="0" smtClean="0">
              <a:solidFill>
                <a:srgbClr val="000000"/>
              </a:solidFill>
              <a:latin typeface="Arial" charset="0"/>
            </a:endParaRPr>
          </a:p>
          <a:p>
            <a:pPr indent="457200" eaLnBrk="0" fontAlgn="base" hangingPunct="0">
              <a:spcBef>
                <a:spcPct val="0"/>
              </a:spcBef>
              <a:spcAft>
                <a:spcPct val="0"/>
              </a:spcAft>
            </a:pPr>
            <a:r>
              <a:rPr lang="en-US" dirty="0" smtClean="0">
                <a:solidFill>
                  <a:srgbClr val="000000"/>
                </a:solidFill>
                <a:latin typeface="Arial" charset="0"/>
                <a:cs typeface="Times New Roman" pitchFamily="18" charset="0"/>
              </a:rPr>
              <a:t>   ______  </a:t>
            </a:r>
            <a:r>
              <a:rPr lang="en-US" b="1" dirty="0" smtClean="0">
                <a:solidFill>
                  <a:srgbClr val="000000"/>
                </a:solidFill>
                <a:latin typeface="Arial" charset="0"/>
                <a:cs typeface="Times New Roman" pitchFamily="18" charset="0"/>
              </a:rPr>
              <a:t>I met my goal today</a:t>
            </a:r>
            <a:r>
              <a:rPr lang="en-US" dirty="0" smtClean="0">
                <a:solidFill>
                  <a:srgbClr val="000000"/>
                </a:solidFill>
                <a:latin typeface="Arial" charset="0"/>
                <a:cs typeface="Times New Roman" pitchFamily="18" charset="0"/>
              </a:rPr>
              <a:t> 	      ______  </a:t>
            </a:r>
            <a:r>
              <a:rPr lang="en-US" b="1" dirty="0" smtClean="0">
                <a:solidFill>
                  <a:srgbClr val="000000"/>
                </a:solidFill>
                <a:latin typeface="Arial" charset="0"/>
                <a:cs typeface="Times New Roman" pitchFamily="18" charset="0"/>
              </a:rPr>
              <a:t>I had a hard day</a:t>
            </a:r>
          </a:p>
          <a:p>
            <a:pPr indent="457200" eaLnBrk="0" fontAlgn="base" hangingPunct="0">
              <a:spcBef>
                <a:spcPct val="0"/>
              </a:spcBef>
              <a:spcAft>
                <a:spcPct val="0"/>
              </a:spcAft>
            </a:pPr>
            <a:endParaRPr lang="en-US" dirty="0" smtClean="0">
              <a:solidFill>
                <a:srgbClr val="000000"/>
              </a:solidFill>
              <a:latin typeface="Arial" charset="0"/>
              <a:cs typeface="Times New Roman" pitchFamily="18" charset="0"/>
            </a:endParaRPr>
          </a:p>
          <a:p>
            <a:pPr indent="457200" eaLnBrk="0" fontAlgn="base" hangingPunct="0">
              <a:spcBef>
                <a:spcPct val="0"/>
              </a:spcBef>
              <a:spcAft>
                <a:spcPct val="0"/>
              </a:spcAft>
            </a:pPr>
            <a:endParaRPr lang="en-US" dirty="0" smtClean="0">
              <a:solidFill>
                <a:srgbClr val="000000"/>
              </a:solidFill>
              <a:latin typeface="Arial" charset="0"/>
              <a:cs typeface="Times New Roman" pitchFamily="18" charset="0"/>
            </a:endParaRPr>
          </a:p>
          <a:p>
            <a:pPr indent="457200" eaLnBrk="0" fontAlgn="base" hangingPunct="0">
              <a:spcBef>
                <a:spcPct val="0"/>
              </a:spcBef>
              <a:spcAft>
                <a:spcPct val="0"/>
              </a:spcAft>
            </a:pPr>
            <a:endParaRPr lang="en-US" dirty="0" smtClean="0">
              <a:solidFill>
                <a:srgbClr val="000000"/>
              </a:solidFill>
              <a:latin typeface="Arial" charset="0"/>
              <a:cs typeface="Times New Roman" pitchFamily="18" charset="0"/>
            </a:endParaRPr>
          </a:p>
          <a:p>
            <a:pPr indent="457200" eaLnBrk="0" fontAlgn="base" hangingPunct="0">
              <a:spcBef>
                <a:spcPct val="0"/>
              </a:spcBef>
              <a:spcAft>
                <a:spcPct val="0"/>
              </a:spcAft>
            </a:pPr>
            <a:r>
              <a:rPr lang="en-US" dirty="0" smtClean="0">
                <a:solidFill>
                  <a:srgbClr val="000000"/>
                </a:solidFill>
                <a:latin typeface="Arial" charset="0"/>
                <a:cs typeface="Times New Roman" pitchFamily="18" charset="0"/>
              </a:rPr>
              <a:t>One thing I did really well today  was:_______________________</a:t>
            </a:r>
          </a:p>
          <a:p>
            <a:pPr indent="457200" eaLnBrk="0" fontAlgn="base" hangingPunct="0">
              <a:spcBef>
                <a:spcPct val="0"/>
              </a:spcBef>
              <a:spcAft>
                <a:spcPct val="0"/>
              </a:spcAft>
            </a:pPr>
            <a:endParaRPr lang="en-US" dirty="0" smtClean="0">
              <a:solidFill>
                <a:srgbClr val="000000"/>
              </a:solidFill>
              <a:latin typeface="Arial" charset="0"/>
            </a:endParaRPr>
          </a:p>
          <a:p>
            <a:pPr indent="457200" eaLnBrk="0" fontAlgn="base" hangingPunct="0">
              <a:spcBef>
                <a:spcPct val="0"/>
              </a:spcBef>
              <a:spcAft>
                <a:spcPct val="0"/>
              </a:spcAft>
            </a:pPr>
            <a:r>
              <a:rPr lang="en-US" dirty="0" smtClean="0">
                <a:solidFill>
                  <a:srgbClr val="000000"/>
                </a:solidFill>
                <a:latin typeface="Arial" charset="0"/>
                <a:cs typeface="Times New Roman" pitchFamily="18" charset="0"/>
              </a:rPr>
              <a:t>Something I will work on tomorrow is: _______________________</a:t>
            </a:r>
            <a:endParaRPr lang="en-US" dirty="0" smtClean="0">
              <a:solidFill>
                <a:srgbClr val="000000"/>
              </a:solidFill>
              <a:latin typeface="Arial" charset="0"/>
            </a:endParaRPr>
          </a:p>
          <a:p>
            <a:pPr indent="457200" eaLnBrk="0" fontAlgn="base" hangingPunct="0">
              <a:spcBef>
                <a:spcPct val="0"/>
              </a:spcBef>
              <a:spcAft>
                <a:spcPct val="0"/>
              </a:spcAft>
            </a:pPr>
            <a:endParaRPr lang="en-US" dirty="0" smtClean="0">
              <a:solidFill>
                <a:srgbClr val="000000"/>
              </a:solidFill>
              <a:latin typeface="Arial" charset="0"/>
              <a:cs typeface="Times New Roman" pitchFamily="18" charset="0"/>
            </a:endParaRPr>
          </a:p>
          <a:p>
            <a:pPr indent="457200" eaLnBrk="0" fontAlgn="base" hangingPunct="0">
              <a:spcBef>
                <a:spcPct val="0"/>
              </a:spcBef>
              <a:spcAft>
                <a:spcPct val="0"/>
              </a:spcAft>
            </a:pPr>
            <a:r>
              <a:rPr lang="en-US" dirty="0" smtClean="0">
                <a:solidFill>
                  <a:srgbClr val="000000"/>
                </a:solidFill>
                <a:latin typeface="Arial" charset="0"/>
                <a:cs typeface="Times New Roman" pitchFamily="18" charset="0"/>
              </a:rPr>
              <a:t>Comments:</a:t>
            </a:r>
            <a:endParaRPr lang="en-US" dirty="0" smtClean="0">
              <a:solidFill>
                <a:srgbClr val="000000"/>
              </a:solidFill>
              <a:latin typeface="Arial" charset="0"/>
            </a:endParaRPr>
          </a:p>
          <a:p>
            <a:pPr indent="457200" eaLnBrk="0" fontAlgn="base" hangingPunct="0">
              <a:spcBef>
                <a:spcPct val="0"/>
              </a:spcBef>
              <a:spcAft>
                <a:spcPct val="0"/>
              </a:spcAft>
            </a:pPr>
            <a:endParaRPr lang="en-US" dirty="0" smtClean="0">
              <a:solidFill>
                <a:srgbClr val="000000"/>
              </a:solidFill>
              <a:latin typeface="Arial" charset="0"/>
            </a:endParaRPr>
          </a:p>
        </p:txBody>
      </p:sp>
      <p:sp>
        <p:nvSpPr>
          <p:cNvPr id="10244" name="Line 4"/>
          <p:cNvSpPr>
            <a:spLocks noChangeShapeType="1"/>
          </p:cNvSpPr>
          <p:nvPr/>
        </p:nvSpPr>
        <p:spPr bwMode="auto">
          <a:xfrm>
            <a:off x="990600" y="3048000"/>
            <a:ext cx="7162800"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0246" name="Rectangle 6"/>
          <p:cNvSpPr>
            <a:spLocks noChangeArrowheads="1"/>
          </p:cNvSpPr>
          <p:nvPr/>
        </p:nvSpPr>
        <p:spPr bwMode="auto">
          <a:xfrm>
            <a:off x="533400" y="4546685"/>
            <a:ext cx="8077200"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dirty="0" smtClean="0">
                <a:solidFill>
                  <a:srgbClr val="000000"/>
                </a:solidFill>
                <a:latin typeface="Arial" charset="0"/>
              </a:rPr>
              <a:t/>
            </a:r>
            <a:br>
              <a:rPr lang="en-US" dirty="0" smtClean="0">
                <a:solidFill>
                  <a:srgbClr val="000000"/>
                </a:solidFill>
                <a:latin typeface="Arial" charset="0"/>
              </a:rPr>
            </a:br>
            <a:endParaRPr lang="en-US" dirty="0" smtClean="0">
              <a:solidFill>
                <a:srgbClr val="000000"/>
              </a:solidFill>
              <a:latin typeface="Arial" charset="0"/>
            </a:endParaRPr>
          </a:p>
          <a:p>
            <a:pPr eaLnBrk="0" fontAlgn="base" hangingPunct="0">
              <a:spcBef>
                <a:spcPct val="0"/>
              </a:spcBef>
              <a:spcAft>
                <a:spcPct val="0"/>
              </a:spcAft>
            </a:pPr>
            <a:endParaRPr lang="en-US" sz="1200" dirty="0" smtClean="0">
              <a:solidFill>
                <a:srgbClr val="000000"/>
              </a:solidFill>
              <a:latin typeface="Arial" charset="0"/>
              <a:cs typeface="Times New Roman" pitchFamily="18" charset="0"/>
            </a:endParaRPr>
          </a:p>
          <a:p>
            <a:pPr eaLnBrk="0" fontAlgn="base" hangingPunct="0">
              <a:spcBef>
                <a:spcPct val="0"/>
              </a:spcBef>
              <a:spcAft>
                <a:spcPct val="0"/>
              </a:spcAft>
            </a:pPr>
            <a:endParaRPr lang="en-US" sz="1200" dirty="0" smtClean="0">
              <a:solidFill>
                <a:srgbClr val="000000"/>
              </a:solidFill>
              <a:latin typeface="Arial" charset="0"/>
              <a:cs typeface="Times New Roman" pitchFamily="18" charset="0"/>
            </a:endParaRPr>
          </a:p>
          <a:p>
            <a:pPr eaLnBrk="0" fontAlgn="base" hangingPunct="0">
              <a:spcBef>
                <a:spcPct val="0"/>
              </a:spcBef>
              <a:spcAft>
                <a:spcPct val="0"/>
              </a:spcAft>
            </a:pPr>
            <a:r>
              <a:rPr lang="en-US" sz="1200" dirty="0" smtClean="0">
                <a:solidFill>
                  <a:srgbClr val="000000"/>
                </a:solidFill>
                <a:latin typeface="Arial" charset="0"/>
                <a:cs typeface="Times New Roman" pitchFamily="18" charset="0"/>
              </a:rPr>
              <a:t>Parent/Guardian Signature: ________________________________________________________</a:t>
            </a:r>
          </a:p>
          <a:p>
            <a:pPr eaLnBrk="0" fontAlgn="base" hangingPunct="0">
              <a:spcBef>
                <a:spcPct val="0"/>
              </a:spcBef>
              <a:spcAft>
                <a:spcPct val="0"/>
              </a:spcAft>
            </a:pPr>
            <a:endParaRPr lang="en-US" sz="900" dirty="0" smtClean="0">
              <a:solidFill>
                <a:srgbClr val="000000"/>
              </a:solidFill>
              <a:latin typeface="Arial" charset="0"/>
            </a:endParaRPr>
          </a:p>
          <a:p>
            <a:pPr eaLnBrk="0" fontAlgn="base" hangingPunct="0">
              <a:spcBef>
                <a:spcPct val="0"/>
              </a:spcBef>
              <a:spcAft>
                <a:spcPct val="0"/>
              </a:spcAft>
            </a:pPr>
            <a:r>
              <a:rPr lang="en-US" sz="1200" dirty="0" smtClean="0">
                <a:solidFill>
                  <a:srgbClr val="000000"/>
                </a:solidFill>
                <a:latin typeface="Arial" charset="0"/>
                <a:cs typeface="Times New Roman" pitchFamily="18" charset="0"/>
              </a:rPr>
              <a:t>Comments:</a:t>
            </a:r>
            <a:endParaRPr lang="en-US" sz="900" dirty="0" smtClean="0">
              <a:solidFill>
                <a:srgbClr val="000000"/>
              </a:solidFill>
              <a:latin typeface="Arial" charset="0"/>
            </a:endParaRPr>
          </a:p>
          <a:p>
            <a:pPr eaLnBrk="0" fontAlgn="base" hangingPunct="0">
              <a:spcBef>
                <a:spcPct val="0"/>
              </a:spcBef>
              <a:spcAft>
                <a:spcPct val="0"/>
              </a:spcAft>
            </a:pPr>
            <a:endParaRPr lang="en-US" dirty="0" smtClean="0">
              <a:solidFill>
                <a:srgbClr val="000000"/>
              </a:solidFill>
              <a:latin typeface="Arial" charset="0"/>
            </a:endParaRPr>
          </a:p>
        </p:txBody>
      </p:sp>
    </p:spTree>
    <p:extLst>
      <p:ext uri="{BB962C8B-B14F-4D97-AF65-F5344CB8AC3E}">
        <p14:creationId xmlns:p14="http://schemas.microsoft.com/office/powerpoint/2010/main" val="1484520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6"/>
          <p:cNvSpPr>
            <a:spLocks noGrp="1" noChangeArrowheads="1"/>
          </p:cNvSpPr>
          <p:nvPr>
            <p:ph type="title"/>
          </p:nvPr>
        </p:nvSpPr>
        <p:spPr>
          <a:xfrm>
            <a:off x="457200" y="381000"/>
            <a:ext cx="8229600" cy="609600"/>
          </a:xfrm>
        </p:spPr>
        <p:txBody>
          <a:bodyPr/>
          <a:lstStyle/>
          <a:p>
            <a:pPr algn="ctr" eaLnBrk="1" hangingPunct="1"/>
            <a:r>
              <a:rPr lang="en-US" b="1" dirty="0" smtClean="0">
                <a:solidFill>
                  <a:schemeClr val="accent1"/>
                </a:solidFill>
              </a:rPr>
              <a:t>Why Does CICO Work?</a:t>
            </a:r>
          </a:p>
        </p:txBody>
      </p:sp>
      <p:sp>
        <p:nvSpPr>
          <p:cNvPr id="132100" name="Rectangle 1028"/>
          <p:cNvSpPr>
            <a:spLocks noGrp="1" noChangeArrowheads="1"/>
          </p:cNvSpPr>
          <p:nvPr>
            <p:ph sz="quarter" idx="1"/>
          </p:nvPr>
        </p:nvSpPr>
        <p:spPr>
          <a:xfrm>
            <a:off x="457200" y="1541621"/>
            <a:ext cx="8229600" cy="5105400"/>
          </a:xfrm>
          <a:noFill/>
        </p:spPr>
        <p:txBody>
          <a:bodyPr>
            <a:normAutofit lnSpcReduction="10000"/>
          </a:bodyPr>
          <a:lstStyle/>
          <a:p>
            <a:pPr eaLnBrk="1" hangingPunct="1">
              <a:lnSpc>
                <a:spcPct val="150000"/>
              </a:lnSpc>
            </a:pPr>
            <a:r>
              <a:rPr lang="en-US" sz="2500" dirty="0" smtClean="0"/>
              <a:t>Structure is Improved</a:t>
            </a:r>
          </a:p>
          <a:p>
            <a:pPr eaLnBrk="1" hangingPunct="1">
              <a:lnSpc>
                <a:spcPct val="150000"/>
              </a:lnSpc>
            </a:pPr>
            <a:r>
              <a:rPr lang="en-US" sz="2500" dirty="0" smtClean="0"/>
              <a:t>Success is Built In </a:t>
            </a:r>
          </a:p>
          <a:p>
            <a:pPr lvl="0">
              <a:lnSpc>
                <a:spcPct val="150000"/>
              </a:lnSpc>
            </a:pPr>
            <a:r>
              <a:rPr lang="en-US" sz="2500" dirty="0" smtClean="0"/>
              <a:t>Contingent Feedback is Increased</a:t>
            </a:r>
          </a:p>
          <a:p>
            <a:pPr lvl="0">
              <a:lnSpc>
                <a:spcPct val="150000"/>
              </a:lnSpc>
            </a:pPr>
            <a:r>
              <a:rPr lang="en-US" sz="2500" dirty="0" smtClean="0"/>
              <a:t>Intervention </a:t>
            </a:r>
            <a:r>
              <a:rPr lang="en-US" sz="2500" dirty="0"/>
              <a:t>can be applied in all school </a:t>
            </a:r>
            <a:r>
              <a:rPr lang="en-US" sz="2500" dirty="0" smtClean="0"/>
              <a:t>locations</a:t>
            </a:r>
          </a:p>
          <a:p>
            <a:pPr lvl="0">
              <a:lnSpc>
                <a:spcPct val="150000"/>
              </a:lnSpc>
            </a:pPr>
            <a:r>
              <a:rPr lang="en-US" sz="2500" dirty="0" smtClean="0"/>
              <a:t>Appropriate </a:t>
            </a:r>
            <a:r>
              <a:rPr lang="en-US" sz="2500" dirty="0"/>
              <a:t>behavior is rewarded more </a:t>
            </a:r>
            <a:r>
              <a:rPr lang="en-US" sz="2500" dirty="0" smtClean="0"/>
              <a:t>frequently</a:t>
            </a:r>
          </a:p>
          <a:p>
            <a:pPr lvl="0">
              <a:lnSpc>
                <a:spcPct val="150000"/>
              </a:lnSpc>
            </a:pPr>
            <a:r>
              <a:rPr lang="en-US" sz="2500" dirty="0" smtClean="0"/>
              <a:t>Behavior </a:t>
            </a:r>
            <a:r>
              <a:rPr lang="en-US" sz="2500" dirty="0"/>
              <a:t>support and academic support can be </a:t>
            </a:r>
            <a:r>
              <a:rPr lang="en-US" sz="2500" dirty="0" smtClean="0"/>
              <a:t>linked</a:t>
            </a:r>
          </a:p>
          <a:p>
            <a:pPr>
              <a:lnSpc>
                <a:spcPct val="150000"/>
              </a:lnSpc>
            </a:pPr>
            <a:r>
              <a:rPr lang="en-US" sz="2500" dirty="0"/>
              <a:t>Linking school and home support</a:t>
            </a:r>
          </a:p>
          <a:p>
            <a:pPr>
              <a:lnSpc>
                <a:spcPct val="150000"/>
              </a:lnSpc>
            </a:pPr>
            <a:r>
              <a:rPr lang="en-US" sz="2500" dirty="0"/>
              <a:t>Program can be modified for self-management</a:t>
            </a:r>
          </a:p>
          <a:p>
            <a:pPr marL="0" lvl="0" indent="0">
              <a:buClr>
                <a:srgbClr val="0BD0D9"/>
              </a:buClr>
              <a:buNone/>
            </a:pPr>
            <a:endParaRPr lang="en-US" sz="2400" dirty="0">
              <a:solidFill>
                <a:srgbClr val="C00000"/>
              </a:solidFill>
            </a:endParaRPr>
          </a:p>
        </p:txBody>
      </p:sp>
      <p:sp>
        <p:nvSpPr>
          <p:cNvPr id="5" name="Text Box 5"/>
          <p:cNvSpPr txBox="1">
            <a:spLocks noChangeArrowheads="1"/>
          </p:cNvSpPr>
          <p:nvPr/>
        </p:nvSpPr>
        <p:spPr bwMode="auto">
          <a:xfrm>
            <a:off x="6781800" y="6400800"/>
            <a:ext cx="2133600" cy="246221"/>
          </a:xfrm>
          <a:prstGeom prst="rect">
            <a:avLst/>
          </a:prstGeom>
          <a:noFill/>
          <a:ln w="9525">
            <a:noFill/>
            <a:miter lim="800000"/>
            <a:headEnd/>
            <a:tailEnd/>
          </a:ln>
        </p:spPr>
        <p:txBody>
          <a:bodyPr wrap="square">
            <a:spAutoFit/>
          </a:bodyPr>
          <a:lstStyle/>
          <a:p>
            <a:pPr>
              <a:spcBef>
                <a:spcPct val="50000"/>
              </a:spcBef>
            </a:pPr>
            <a:r>
              <a:rPr lang="en-US" sz="1000" i="1" dirty="0">
                <a:latin typeface="Calibri" pitchFamily="34" charset="0"/>
              </a:rPr>
              <a:t>(Horner, </a:t>
            </a:r>
            <a:r>
              <a:rPr lang="en-US" sz="1000" i="1" dirty="0" err="1">
                <a:latin typeface="Calibri" pitchFamily="34" charset="0"/>
              </a:rPr>
              <a:t>Hawken</a:t>
            </a:r>
            <a:r>
              <a:rPr lang="en-US" sz="1000" i="1" dirty="0">
                <a:latin typeface="Calibri" pitchFamily="34" charset="0"/>
              </a:rPr>
              <a:t>, March</a:t>
            </a:r>
            <a:r>
              <a:rPr lang="en-US" sz="1000" dirty="0">
                <a:latin typeface="Calibri" pitchFamily="34" charset="0"/>
              </a:rPr>
              <a:t> )</a:t>
            </a:r>
          </a:p>
        </p:txBody>
      </p:sp>
    </p:spTree>
    <p:extLst>
      <p:ext uri="{BB962C8B-B14F-4D97-AF65-F5344CB8AC3E}">
        <p14:creationId xmlns:p14="http://schemas.microsoft.com/office/powerpoint/2010/main" val="6755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Effect transition="in" filter="blinds(horizontal)">
                                      <p:cBhvr>
                                        <p:cTn id="7" dur="500"/>
                                        <p:tgtEl>
                                          <p:spTgt spid="132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2100">
                                            <p:txEl>
                                              <p:pRg st="1" end="1"/>
                                            </p:txEl>
                                          </p:spTgt>
                                        </p:tgtEl>
                                        <p:attrNameLst>
                                          <p:attrName>style.visibility</p:attrName>
                                        </p:attrNameLst>
                                      </p:cBhvr>
                                      <p:to>
                                        <p:strVal val="visible"/>
                                      </p:to>
                                    </p:set>
                                    <p:animEffect transition="in" filter="blinds(horizontal)">
                                      <p:cBhvr>
                                        <p:cTn id="12" dur="500"/>
                                        <p:tgtEl>
                                          <p:spTgt spid="132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2100">
                                            <p:txEl>
                                              <p:pRg st="2" end="2"/>
                                            </p:txEl>
                                          </p:spTgt>
                                        </p:tgtEl>
                                        <p:attrNameLst>
                                          <p:attrName>style.visibility</p:attrName>
                                        </p:attrNameLst>
                                      </p:cBhvr>
                                      <p:to>
                                        <p:strVal val="visible"/>
                                      </p:to>
                                    </p:set>
                                    <p:animEffect transition="in" filter="blinds(horizontal)">
                                      <p:cBhvr>
                                        <p:cTn id="17" dur="500"/>
                                        <p:tgtEl>
                                          <p:spTgt spid="132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2100">
                                            <p:txEl>
                                              <p:pRg st="3" end="3"/>
                                            </p:txEl>
                                          </p:spTgt>
                                        </p:tgtEl>
                                        <p:attrNameLst>
                                          <p:attrName>style.visibility</p:attrName>
                                        </p:attrNameLst>
                                      </p:cBhvr>
                                      <p:to>
                                        <p:strVal val="visible"/>
                                      </p:to>
                                    </p:set>
                                    <p:animEffect transition="in" filter="blinds(horizontal)">
                                      <p:cBhvr>
                                        <p:cTn id="22" dur="500"/>
                                        <p:tgtEl>
                                          <p:spTgt spid="132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2100">
                                            <p:txEl>
                                              <p:pRg st="4" end="4"/>
                                            </p:txEl>
                                          </p:spTgt>
                                        </p:tgtEl>
                                        <p:attrNameLst>
                                          <p:attrName>style.visibility</p:attrName>
                                        </p:attrNameLst>
                                      </p:cBhvr>
                                      <p:to>
                                        <p:strVal val="visible"/>
                                      </p:to>
                                    </p:set>
                                    <p:animEffect transition="in" filter="blinds(horizontal)">
                                      <p:cBhvr>
                                        <p:cTn id="27" dur="500"/>
                                        <p:tgtEl>
                                          <p:spTgt spid="132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2100">
                                            <p:txEl>
                                              <p:pRg st="5" end="5"/>
                                            </p:txEl>
                                          </p:spTgt>
                                        </p:tgtEl>
                                        <p:attrNameLst>
                                          <p:attrName>style.visibility</p:attrName>
                                        </p:attrNameLst>
                                      </p:cBhvr>
                                      <p:to>
                                        <p:strVal val="visible"/>
                                      </p:to>
                                    </p:set>
                                    <p:animEffect transition="in" filter="blinds(horizontal)">
                                      <p:cBhvr>
                                        <p:cTn id="32" dur="500"/>
                                        <p:tgtEl>
                                          <p:spTgt spid="132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2100">
                                            <p:txEl>
                                              <p:pRg st="6" end="6"/>
                                            </p:txEl>
                                          </p:spTgt>
                                        </p:tgtEl>
                                        <p:attrNameLst>
                                          <p:attrName>style.visibility</p:attrName>
                                        </p:attrNameLst>
                                      </p:cBhvr>
                                      <p:to>
                                        <p:strVal val="visible"/>
                                      </p:to>
                                    </p:set>
                                    <p:animEffect transition="in" filter="blinds(horizontal)">
                                      <p:cBhvr>
                                        <p:cTn id="37" dur="500"/>
                                        <p:tgtEl>
                                          <p:spTgt spid="1321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2100">
                                            <p:txEl>
                                              <p:pRg st="7" end="7"/>
                                            </p:txEl>
                                          </p:spTgt>
                                        </p:tgtEl>
                                        <p:attrNameLst>
                                          <p:attrName>style.visibility</p:attrName>
                                        </p:attrNameLst>
                                      </p:cBhvr>
                                      <p:to>
                                        <p:strVal val="visible"/>
                                      </p:to>
                                    </p:set>
                                    <p:animEffect transition="in" filter="blinds(horizontal)">
                                      <p:cBhvr>
                                        <p:cTn id="42" dur="500"/>
                                        <p:tgtEl>
                                          <p:spTgt spid="132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4000" b="1" dirty="0" smtClean="0">
                <a:solidFill>
                  <a:schemeClr val="accent1"/>
                </a:solidFill>
              </a:rPr>
              <a:t>Is Your School Ready for CICO?</a:t>
            </a:r>
            <a:endParaRPr lang="en-US" sz="4000" b="1" dirty="0">
              <a:solidFill>
                <a:schemeClr val="accent1"/>
              </a:solidFill>
            </a:endParaRPr>
          </a:p>
        </p:txBody>
      </p:sp>
      <p:sp>
        <p:nvSpPr>
          <p:cNvPr id="56323" name="Rectangle 3"/>
          <p:cNvSpPr>
            <a:spLocks noGrp="1" noChangeArrowheads="1"/>
          </p:cNvSpPr>
          <p:nvPr>
            <p:ph sz="quarter" idx="1"/>
          </p:nvPr>
        </p:nvSpPr>
        <p:spPr/>
        <p:txBody>
          <a:bodyPr/>
          <a:lstStyle/>
          <a:p>
            <a:pPr>
              <a:lnSpc>
                <a:spcPct val="90000"/>
              </a:lnSpc>
            </a:pPr>
            <a:r>
              <a:rPr lang="en-US" sz="2400" dirty="0" smtClean="0"/>
              <a:t>Is School-Wide PBIS in place?</a:t>
            </a:r>
          </a:p>
          <a:p>
            <a:pPr>
              <a:lnSpc>
                <a:spcPct val="90000"/>
              </a:lnSpc>
            </a:pPr>
            <a:endParaRPr lang="en-US" sz="2400" dirty="0" smtClean="0"/>
          </a:p>
          <a:p>
            <a:pPr>
              <a:lnSpc>
                <a:spcPct val="90000"/>
              </a:lnSpc>
            </a:pPr>
            <a:r>
              <a:rPr lang="en-US" sz="2400" dirty="0" smtClean="0"/>
              <a:t>Are </a:t>
            </a:r>
            <a:r>
              <a:rPr lang="en-US" sz="2400" dirty="0"/>
              <a:t>problem </a:t>
            </a:r>
            <a:r>
              <a:rPr lang="en-US" sz="2400" dirty="0" smtClean="0"/>
              <a:t>behaviors </a:t>
            </a:r>
            <a:r>
              <a:rPr lang="en-US" sz="2400" dirty="0"/>
              <a:t>a major </a:t>
            </a:r>
            <a:r>
              <a:rPr lang="en-US" sz="2400" dirty="0" smtClean="0"/>
              <a:t>concern for administration and staff?</a:t>
            </a:r>
          </a:p>
          <a:p>
            <a:pPr>
              <a:lnSpc>
                <a:spcPct val="90000"/>
              </a:lnSpc>
            </a:pPr>
            <a:endParaRPr lang="en-US" sz="2400" dirty="0" smtClean="0"/>
          </a:p>
          <a:p>
            <a:pPr>
              <a:lnSpc>
                <a:spcPct val="90000"/>
              </a:lnSpc>
            </a:pPr>
            <a:r>
              <a:rPr lang="en-US" sz="2400" dirty="0" smtClean="0"/>
              <a:t>Do more than 5 students need extra behavioral support?</a:t>
            </a:r>
          </a:p>
          <a:p>
            <a:pPr lvl="3">
              <a:lnSpc>
                <a:spcPct val="90000"/>
              </a:lnSpc>
            </a:pPr>
            <a:r>
              <a:rPr lang="en-US" dirty="0" smtClean="0"/>
              <a:t>CICO </a:t>
            </a:r>
            <a:r>
              <a:rPr lang="en-US" dirty="0"/>
              <a:t>is designed to work with 10-12% of kids in a school</a:t>
            </a:r>
          </a:p>
          <a:p>
            <a:pPr lvl="3">
              <a:lnSpc>
                <a:spcPct val="90000"/>
              </a:lnSpc>
            </a:pPr>
            <a:r>
              <a:rPr lang="en-US" dirty="0"/>
              <a:t>CICO </a:t>
            </a:r>
            <a:r>
              <a:rPr lang="en-US" dirty="0" smtClean="0"/>
              <a:t>is typically effective fore </a:t>
            </a:r>
            <a:r>
              <a:rPr lang="en-US" dirty="0"/>
              <a:t>67% of students.</a:t>
            </a:r>
          </a:p>
          <a:p>
            <a:pPr lvl="3">
              <a:lnSpc>
                <a:spcPct val="90000"/>
              </a:lnSpc>
            </a:pPr>
            <a:r>
              <a:rPr lang="en-US" dirty="0"/>
              <a:t>CICO does NOT replace need for individualized supports.</a:t>
            </a:r>
          </a:p>
          <a:p>
            <a:pPr>
              <a:lnSpc>
                <a:spcPct val="90000"/>
              </a:lnSpc>
            </a:pPr>
            <a:endParaRPr lang="en-US" sz="2400" dirty="0" smtClean="0"/>
          </a:p>
          <a:p>
            <a:pPr>
              <a:lnSpc>
                <a:spcPct val="90000"/>
              </a:lnSpc>
            </a:pPr>
            <a:r>
              <a:rPr lang="en-US" sz="2400" dirty="0" smtClean="0"/>
              <a:t>Are staff willing to commit 5 minutes per day?</a:t>
            </a:r>
          </a:p>
          <a:p>
            <a:pPr marL="909637" lvl="2" indent="0">
              <a:lnSpc>
                <a:spcPct val="90000"/>
              </a:lnSpc>
              <a:buNone/>
            </a:pPr>
            <a:endParaRPr lang="en-US" sz="2200" dirty="0"/>
          </a:p>
        </p:txBody>
      </p:sp>
    </p:spTree>
    <p:extLst>
      <p:ext uri="{BB962C8B-B14F-4D97-AF65-F5344CB8AC3E}">
        <p14:creationId xmlns:p14="http://schemas.microsoft.com/office/powerpoint/2010/main" val="1456025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a:xfrm>
            <a:off x="4876800" y="5943600"/>
            <a:ext cx="4114800" cy="457200"/>
          </a:xfrm>
        </p:spPr>
        <p:txBody>
          <a:bodyPr/>
          <a:lstStyle/>
          <a:p>
            <a:pPr lvl="0" fontAlgn="base">
              <a:lnSpc>
                <a:spcPct val="80000"/>
              </a:lnSpc>
              <a:spcBef>
                <a:spcPct val="20000"/>
              </a:spcBef>
              <a:spcAft>
                <a:spcPct val="0"/>
              </a:spcAft>
              <a:buClr>
                <a:srgbClr val="660000"/>
              </a:buClr>
              <a:buSzPct val="70000"/>
            </a:pPr>
            <a:r>
              <a:rPr lang="en-US" sz="1200" kern="0" dirty="0" smtClean="0">
                <a:solidFill>
                  <a:srgbClr val="000000"/>
                </a:solidFill>
              </a:rPr>
              <a:t>Anderson</a:t>
            </a:r>
            <a:r>
              <a:rPr lang="en-US" kern="0" dirty="0">
                <a:solidFill>
                  <a:srgbClr val="000000"/>
                </a:solidFill>
              </a:rPr>
              <a:t> </a:t>
            </a:r>
            <a:r>
              <a:rPr lang="en-US" kern="0" dirty="0" smtClean="0">
                <a:solidFill>
                  <a:srgbClr val="000000"/>
                </a:solidFill>
              </a:rPr>
              <a:t>and</a:t>
            </a:r>
            <a:r>
              <a:rPr lang="en-US" sz="1200" kern="0" dirty="0" smtClean="0">
                <a:solidFill>
                  <a:srgbClr val="000000"/>
                </a:solidFill>
              </a:rPr>
              <a:t> Todd: </a:t>
            </a:r>
            <a:r>
              <a:rPr lang="en-US" sz="1200" kern="0" dirty="0">
                <a:solidFill>
                  <a:srgbClr val="000000"/>
                </a:solidFill>
              </a:rPr>
              <a:t>“Check-In </a:t>
            </a:r>
            <a:r>
              <a:rPr lang="en-US" sz="1200" kern="0" dirty="0" smtClean="0">
                <a:solidFill>
                  <a:srgbClr val="000000"/>
                </a:solidFill>
              </a:rPr>
              <a:t>Check Out”</a:t>
            </a:r>
          </a:p>
          <a:p>
            <a:pPr lvl="0" fontAlgn="base">
              <a:lnSpc>
                <a:spcPct val="80000"/>
              </a:lnSpc>
              <a:spcBef>
                <a:spcPct val="20000"/>
              </a:spcBef>
              <a:spcAft>
                <a:spcPct val="0"/>
              </a:spcAft>
              <a:buClr>
                <a:srgbClr val="660000"/>
              </a:buClr>
              <a:buSzPct val="70000"/>
            </a:pPr>
            <a:r>
              <a:rPr lang="en-US" i="1" dirty="0" smtClean="0">
                <a:solidFill>
                  <a:schemeClr val="tx1"/>
                </a:solidFill>
                <a:hlinkClick r:id="rId2"/>
              </a:rPr>
              <a:t>www.pbismaryland.org/documents/AndersonCICO.ppt</a:t>
            </a:r>
            <a:r>
              <a:rPr lang="en-US" i="1" dirty="0" smtClean="0">
                <a:solidFill>
                  <a:schemeClr val="tx1"/>
                </a:solidFill>
              </a:rPr>
              <a:t> </a:t>
            </a:r>
            <a:endParaRPr lang="en-US" sz="1200" kern="0" dirty="0">
              <a:solidFill>
                <a:schemeClr val="tx1"/>
              </a:solidFill>
            </a:endParaRPr>
          </a:p>
          <a:p>
            <a:endParaRPr lang="en-US" dirty="0">
              <a:solidFill>
                <a:schemeClr val="tx1"/>
              </a:solidFill>
            </a:endParaRPr>
          </a:p>
        </p:txBody>
      </p:sp>
      <p:sp>
        <p:nvSpPr>
          <p:cNvPr id="41989" name="Rectangle 5"/>
          <p:cNvSpPr>
            <a:spLocks noGrp="1" noChangeArrowheads="1"/>
          </p:cNvSpPr>
          <p:nvPr>
            <p:ph sz="quarter" idx="1"/>
          </p:nvPr>
        </p:nvSpPr>
        <p:spPr>
          <a:xfrm>
            <a:off x="381000" y="1524000"/>
            <a:ext cx="8229600" cy="4876800"/>
          </a:xfrm>
        </p:spPr>
        <p:txBody>
          <a:bodyPr>
            <a:normAutofit/>
          </a:bodyPr>
          <a:lstStyle/>
          <a:p>
            <a:pPr>
              <a:lnSpc>
                <a:spcPct val="80000"/>
              </a:lnSpc>
            </a:pPr>
            <a:r>
              <a:rPr lang="en-US" b="1" u="sng" dirty="0"/>
              <a:t>School team</a:t>
            </a:r>
          </a:p>
          <a:p>
            <a:pPr lvl="1">
              <a:lnSpc>
                <a:spcPct val="80000"/>
              </a:lnSpc>
            </a:pPr>
            <a:r>
              <a:rPr lang="en-US" dirty="0" smtClean="0"/>
              <a:t>Meets at least every 2 weeks</a:t>
            </a:r>
          </a:p>
          <a:p>
            <a:pPr lvl="1">
              <a:lnSpc>
                <a:spcPct val="80000"/>
              </a:lnSpc>
            </a:pPr>
            <a:r>
              <a:rPr lang="en-US" dirty="0" smtClean="0"/>
              <a:t>Identifies </a:t>
            </a:r>
            <a:r>
              <a:rPr lang="en-US" dirty="0"/>
              <a:t>students who may </a:t>
            </a:r>
            <a:r>
              <a:rPr lang="en-US" dirty="0" smtClean="0"/>
              <a:t>be appropriate for CICO</a:t>
            </a:r>
            <a:endParaRPr lang="en-US" dirty="0"/>
          </a:p>
          <a:p>
            <a:pPr lvl="1">
              <a:lnSpc>
                <a:spcPct val="80000"/>
              </a:lnSpc>
            </a:pPr>
            <a:r>
              <a:rPr lang="en-US" dirty="0" smtClean="0"/>
              <a:t>Monitors </a:t>
            </a:r>
            <a:r>
              <a:rPr lang="en-US" dirty="0"/>
              <a:t>implementation</a:t>
            </a:r>
          </a:p>
          <a:p>
            <a:pPr lvl="1">
              <a:lnSpc>
                <a:spcPct val="80000"/>
              </a:lnSpc>
            </a:pPr>
            <a:r>
              <a:rPr lang="en-US" dirty="0" smtClean="0"/>
              <a:t>Modify/fade intervention based on student progress data</a:t>
            </a:r>
          </a:p>
          <a:p>
            <a:pPr marL="274320" lvl="1" indent="0">
              <a:lnSpc>
                <a:spcPct val="80000"/>
              </a:lnSpc>
              <a:buNone/>
            </a:pPr>
            <a:endParaRPr lang="en-US" dirty="0"/>
          </a:p>
          <a:p>
            <a:pPr>
              <a:lnSpc>
                <a:spcPct val="80000"/>
              </a:lnSpc>
            </a:pPr>
            <a:r>
              <a:rPr lang="en-US" b="1" u="sng" dirty="0"/>
              <a:t>Coordinator</a:t>
            </a:r>
          </a:p>
          <a:p>
            <a:pPr lvl="1">
              <a:lnSpc>
                <a:spcPct val="80000"/>
              </a:lnSpc>
            </a:pPr>
            <a:r>
              <a:rPr lang="en-US" dirty="0" smtClean="0"/>
              <a:t>Facilitates </a:t>
            </a:r>
            <a:r>
              <a:rPr lang="en-US" dirty="0"/>
              <a:t>morning </a:t>
            </a:r>
            <a:r>
              <a:rPr lang="en-US" dirty="0" smtClean="0"/>
              <a:t>check-in and </a:t>
            </a:r>
            <a:r>
              <a:rPr lang="en-US" dirty="0"/>
              <a:t>afternoon </a:t>
            </a:r>
            <a:r>
              <a:rPr lang="en-US" dirty="0" smtClean="0"/>
              <a:t>check-out</a:t>
            </a:r>
            <a:endParaRPr lang="en-US" dirty="0"/>
          </a:p>
          <a:p>
            <a:pPr lvl="1">
              <a:lnSpc>
                <a:spcPct val="80000"/>
              </a:lnSpc>
            </a:pPr>
            <a:r>
              <a:rPr lang="en-US" dirty="0" smtClean="0"/>
              <a:t>Gets point sheets from students and gives </a:t>
            </a:r>
            <a:r>
              <a:rPr lang="en-US" dirty="0"/>
              <a:t>new </a:t>
            </a:r>
            <a:r>
              <a:rPr lang="en-US" dirty="0" smtClean="0"/>
              <a:t>form each morning</a:t>
            </a:r>
            <a:endParaRPr lang="en-US" dirty="0"/>
          </a:p>
          <a:p>
            <a:pPr lvl="1">
              <a:lnSpc>
                <a:spcPct val="80000"/>
              </a:lnSpc>
            </a:pPr>
            <a:r>
              <a:rPr lang="en-US" dirty="0" smtClean="0"/>
              <a:t>Maintains </a:t>
            </a:r>
            <a:r>
              <a:rPr lang="en-US" dirty="0"/>
              <a:t>positive, constructive </a:t>
            </a:r>
            <a:r>
              <a:rPr lang="en-US" dirty="0" smtClean="0"/>
              <a:t>interactions with the student</a:t>
            </a:r>
            <a:endParaRPr lang="en-US" dirty="0"/>
          </a:p>
          <a:p>
            <a:pPr lvl="1">
              <a:lnSpc>
                <a:spcPct val="80000"/>
              </a:lnSpc>
            </a:pPr>
            <a:r>
              <a:rPr lang="en-US" dirty="0" smtClean="0"/>
              <a:t>Celebrates successes with the student</a:t>
            </a:r>
            <a:endParaRPr lang="en-US" dirty="0"/>
          </a:p>
        </p:txBody>
      </p:sp>
      <p:sp>
        <p:nvSpPr>
          <p:cNvPr id="5" name="Title 4"/>
          <p:cNvSpPr>
            <a:spLocks noGrp="1"/>
          </p:cNvSpPr>
          <p:nvPr>
            <p:ph type="title"/>
          </p:nvPr>
        </p:nvSpPr>
        <p:spPr/>
        <p:txBody>
          <a:bodyPr/>
          <a:lstStyle/>
          <a:p>
            <a:r>
              <a:rPr lang="en-US" b="1" dirty="0" smtClean="0">
                <a:solidFill>
                  <a:schemeClr val="accent1"/>
                </a:solidFill>
              </a:rPr>
              <a:t>Roles and Responsibilities</a:t>
            </a:r>
            <a:endParaRPr lang="en-US" b="1" dirty="0">
              <a:solidFill>
                <a:schemeClr val="accent1"/>
              </a:solidFill>
            </a:endParaRPr>
          </a:p>
        </p:txBody>
      </p:sp>
    </p:spTree>
    <p:extLst>
      <p:ext uri="{BB962C8B-B14F-4D97-AF65-F5344CB8AC3E}">
        <p14:creationId xmlns:p14="http://schemas.microsoft.com/office/powerpoint/2010/main" val="266150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additive="base">
                                        <p:cTn id="7" dur="500" fill="hold"/>
                                        <p:tgtEl>
                                          <p:spTgt spid="419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989">
                                            <p:txEl>
                                              <p:pRg st="1" end="1"/>
                                            </p:txEl>
                                          </p:spTgt>
                                        </p:tgtEl>
                                        <p:attrNameLst>
                                          <p:attrName>style.visibility</p:attrName>
                                        </p:attrNameLst>
                                      </p:cBhvr>
                                      <p:to>
                                        <p:strVal val="visible"/>
                                      </p:to>
                                    </p:set>
                                    <p:anim calcmode="lin" valueType="num">
                                      <p:cBhvr additive="base">
                                        <p:cTn id="11" dur="500" fill="hold"/>
                                        <p:tgtEl>
                                          <p:spTgt spid="4198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989">
                                            <p:txEl>
                                              <p:pRg st="2" end="2"/>
                                            </p:txEl>
                                          </p:spTgt>
                                        </p:tgtEl>
                                        <p:attrNameLst>
                                          <p:attrName>style.visibility</p:attrName>
                                        </p:attrNameLst>
                                      </p:cBhvr>
                                      <p:to>
                                        <p:strVal val="visible"/>
                                      </p:to>
                                    </p:set>
                                    <p:anim calcmode="lin" valueType="num">
                                      <p:cBhvr additive="base">
                                        <p:cTn id="15" dur="500" fill="hold"/>
                                        <p:tgtEl>
                                          <p:spTgt spid="4198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8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989">
                                            <p:txEl>
                                              <p:pRg st="3" end="3"/>
                                            </p:txEl>
                                          </p:spTgt>
                                        </p:tgtEl>
                                        <p:attrNameLst>
                                          <p:attrName>style.visibility</p:attrName>
                                        </p:attrNameLst>
                                      </p:cBhvr>
                                      <p:to>
                                        <p:strVal val="visible"/>
                                      </p:to>
                                    </p:set>
                                    <p:anim calcmode="lin" valueType="num">
                                      <p:cBhvr additive="base">
                                        <p:cTn id="19" dur="500" fill="hold"/>
                                        <p:tgtEl>
                                          <p:spTgt spid="4198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989">
                                            <p:txEl>
                                              <p:pRg st="4" end="4"/>
                                            </p:txEl>
                                          </p:spTgt>
                                        </p:tgtEl>
                                        <p:attrNameLst>
                                          <p:attrName>style.visibility</p:attrName>
                                        </p:attrNameLst>
                                      </p:cBhvr>
                                      <p:to>
                                        <p:strVal val="visible"/>
                                      </p:to>
                                    </p:set>
                                    <p:anim calcmode="lin" valueType="num">
                                      <p:cBhvr additive="base">
                                        <p:cTn id="23" dur="500" fill="hold"/>
                                        <p:tgtEl>
                                          <p:spTgt spid="4198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989">
                                            <p:txEl>
                                              <p:pRg st="6" end="6"/>
                                            </p:txEl>
                                          </p:spTgt>
                                        </p:tgtEl>
                                        <p:attrNameLst>
                                          <p:attrName>style.visibility</p:attrName>
                                        </p:attrNameLst>
                                      </p:cBhvr>
                                      <p:to>
                                        <p:strVal val="visible"/>
                                      </p:to>
                                    </p:set>
                                    <p:anim calcmode="lin" valueType="num">
                                      <p:cBhvr additive="base">
                                        <p:cTn id="29" dur="500" fill="hold"/>
                                        <p:tgtEl>
                                          <p:spTgt spid="4198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1989">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989">
                                            <p:txEl>
                                              <p:pRg st="7" end="7"/>
                                            </p:txEl>
                                          </p:spTgt>
                                        </p:tgtEl>
                                        <p:attrNameLst>
                                          <p:attrName>style.visibility</p:attrName>
                                        </p:attrNameLst>
                                      </p:cBhvr>
                                      <p:to>
                                        <p:strVal val="visible"/>
                                      </p:to>
                                    </p:set>
                                    <p:anim calcmode="lin" valueType="num">
                                      <p:cBhvr additive="base">
                                        <p:cTn id="33" dur="500" fill="hold"/>
                                        <p:tgtEl>
                                          <p:spTgt spid="4198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9">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989">
                                            <p:txEl>
                                              <p:pRg st="8" end="8"/>
                                            </p:txEl>
                                          </p:spTgt>
                                        </p:tgtEl>
                                        <p:attrNameLst>
                                          <p:attrName>style.visibility</p:attrName>
                                        </p:attrNameLst>
                                      </p:cBhvr>
                                      <p:to>
                                        <p:strVal val="visible"/>
                                      </p:to>
                                    </p:set>
                                    <p:anim calcmode="lin" valueType="num">
                                      <p:cBhvr additive="base">
                                        <p:cTn id="37" dur="500" fill="hold"/>
                                        <p:tgtEl>
                                          <p:spTgt spid="4198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9">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989">
                                            <p:txEl>
                                              <p:pRg st="9" end="9"/>
                                            </p:txEl>
                                          </p:spTgt>
                                        </p:tgtEl>
                                        <p:attrNameLst>
                                          <p:attrName>style.visibility</p:attrName>
                                        </p:attrNameLst>
                                      </p:cBhvr>
                                      <p:to>
                                        <p:strVal val="visible"/>
                                      </p:to>
                                    </p:set>
                                    <p:anim calcmode="lin" valueType="num">
                                      <p:cBhvr additive="base">
                                        <p:cTn id="41" dur="500" fill="hold"/>
                                        <p:tgtEl>
                                          <p:spTgt spid="41989">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989">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989">
                                            <p:txEl>
                                              <p:pRg st="10" end="10"/>
                                            </p:txEl>
                                          </p:spTgt>
                                        </p:tgtEl>
                                        <p:attrNameLst>
                                          <p:attrName>style.visibility</p:attrName>
                                        </p:attrNameLst>
                                      </p:cBhvr>
                                      <p:to>
                                        <p:strVal val="visible"/>
                                      </p:to>
                                    </p:set>
                                    <p:anim calcmode="lin" valueType="num">
                                      <p:cBhvr additive="base">
                                        <p:cTn id="45" dur="500" fill="hold"/>
                                        <p:tgtEl>
                                          <p:spTgt spid="41989">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198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752600"/>
            <a:ext cx="8503920" cy="4346448"/>
          </a:xfrm>
        </p:spPr>
        <p:txBody>
          <a:bodyPr/>
          <a:lstStyle/>
          <a:p>
            <a:pPr>
              <a:lnSpc>
                <a:spcPct val="80000"/>
              </a:lnSpc>
            </a:pPr>
            <a:r>
              <a:rPr lang="en-US" b="1" u="sng" dirty="0"/>
              <a:t>Teachers</a:t>
            </a:r>
          </a:p>
          <a:p>
            <a:pPr lvl="1">
              <a:lnSpc>
                <a:spcPct val="80000"/>
              </a:lnSpc>
            </a:pPr>
            <a:r>
              <a:rPr lang="en-US" dirty="0"/>
              <a:t>Obtain form from student each day</a:t>
            </a:r>
          </a:p>
          <a:p>
            <a:pPr lvl="1">
              <a:lnSpc>
                <a:spcPct val="80000"/>
              </a:lnSpc>
            </a:pPr>
            <a:r>
              <a:rPr lang="en-US" dirty="0"/>
              <a:t>Monitor student and completes card according to student behavior</a:t>
            </a:r>
          </a:p>
          <a:p>
            <a:pPr lvl="1">
              <a:lnSpc>
                <a:spcPct val="80000"/>
              </a:lnSpc>
            </a:pPr>
            <a:r>
              <a:rPr lang="en-US" dirty="0"/>
              <a:t>Provide feedback to student in positive and constructive manner</a:t>
            </a:r>
          </a:p>
          <a:p>
            <a:pPr>
              <a:lnSpc>
                <a:spcPct val="80000"/>
              </a:lnSpc>
            </a:pPr>
            <a:endParaRPr lang="en-US" sz="2000" b="1" u="sng" dirty="0" smtClean="0"/>
          </a:p>
          <a:p>
            <a:pPr>
              <a:lnSpc>
                <a:spcPct val="80000"/>
              </a:lnSpc>
            </a:pPr>
            <a:r>
              <a:rPr lang="en-US" b="1" u="sng" dirty="0" smtClean="0"/>
              <a:t>Students</a:t>
            </a:r>
            <a:endParaRPr lang="en-US" b="1" u="sng" dirty="0"/>
          </a:p>
          <a:p>
            <a:pPr lvl="1">
              <a:lnSpc>
                <a:spcPct val="80000"/>
              </a:lnSpc>
            </a:pPr>
            <a:r>
              <a:rPr lang="en-US" dirty="0"/>
              <a:t>Check in and out each day</a:t>
            </a:r>
          </a:p>
          <a:p>
            <a:pPr lvl="1">
              <a:lnSpc>
                <a:spcPct val="80000"/>
              </a:lnSpc>
            </a:pPr>
            <a:r>
              <a:rPr lang="en-US" dirty="0"/>
              <a:t>Give form to teacher</a:t>
            </a:r>
          </a:p>
          <a:p>
            <a:pPr lvl="1">
              <a:lnSpc>
                <a:spcPct val="80000"/>
              </a:lnSpc>
            </a:pPr>
            <a:r>
              <a:rPr lang="en-US" dirty="0"/>
              <a:t>Meet expectations</a:t>
            </a:r>
          </a:p>
          <a:p>
            <a:pPr lvl="1">
              <a:lnSpc>
                <a:spcPct val="80000"/>
              </a:lnSpc>
            </a:pPr>
            <a:r>
              <a:rPr lang="en-US" dirty="0"/>
              <a:t>Take form home and have parents sign, bring to school the next day</a:t>
            </a:r>
          </a:p>
        </p:txBody>
      </p:sp>
      <p:sp>
        <p:nvSpPr>
          <p:cNvPr id="4" name="Footer Placeholder 1"/>
          <p:cNvSpPr>
            <a:spLocks noGrp="1"/>
          </p:cNvSpPr>
          <p:nvPr>
            <p:ph type="ftr" sz="quarter" idx="11"/>
          </p:nvPr>
        </p:nvSpPr>
        <p:spPr>
          <a:xfrm>
            <a:off x="4876800" y="5943600"/>
            <a:ext cx="4114800" cy="457200"/>
          </a:xfrm>
        </p:spPr>
        <p:txBody>
          <a:bodyPr/>
          <a:lstStyle/>
          <a:p>
            <a:pPr lvl="0" fontAlgn="base">
              <a:lnSpc>
                <a:spcPct val="80000"/>
              </a:lnSpc>
              <a:spcBef>
                <a:spcPct val="20000"/>
              </a:spcBef>
              <a:spcAft>
                <a:spcPct val="0"/>
              </a:spcAft>
              <a:buClr>
                <a:srgbClr val="660000"/>
              </a:buClr>
              <a:buSzPct val="70000"/>
            </a:pPr>
            <a:r>
              <a:rPr lang="en-US" sz="1200" kern="0" dirty="0" smtClean="0">
                <a:solidFill>
                  <a:srgbClr val="000000"/>
                </a:solidFill>
              </a:rPr>
              <a:t>Anderson</a:t>
            </a:r>
            <a:r>
              <a:rPr lang="en-US" kern="0" dirty="0">
                <a:solidFill>
                  <a:srgbClr val="000000"/>
                </a:solidFill>
              </a:rPr>
              <a:t> </a:t>
            </a:r>
            <a:r>
              <a:rPr lang="en-US" kern="0" dirty="0" smtClean="0">
                <a:solidFill>
                  <a:srgbClr val="000000"/>
                </a:solidFill>
              </a:rPr>
              <a:t>and</a:t>
            </a:r>
            <a:r>
              <a:rPr lang="en-US" sz="1200" kern="0" dirty="0" smtClean="0">
                <a:solidFill>
                  <a:srgbClr val="000000"/>
                </a:solidFill>
              </a:rPr>
              <a:t> Todd: </a:t>
            </a:r>
            <a:r>
              <a:rPr lang="en-US" sz="1200" kern="0" dirty="0">
                <a:solidFill>
                  <a:srgbClr val="000000"/>
                </a:solidFill>
              </a:rPr>
              <a:t>“Check-In Check </a:t>
            </a:r>
            <a:r>
              <a:rPr lang="en-US" sz="1200" kern="0" dirty="0" smtClean="0">
                <a:solidFill>
                  <a:srgbClr val="000000"/>
                </a:solidFill>
              </a:rPr>
              <a:t>Out </a:t>
            </a:r>
            <a:r>
              <a:rPr lang="en-US" i="1" dirty="0" smtClean="0">
                <a:hlinkClick r:id="rId2"/>
              </a:rPr>
              <a:t>www.pbismaryland.org/documents/AndersonCICO.ppt</a:t>
            </a:r>
            <a:r>
              <a:rPr lang="en-US" i="1" dirty="0" smtClean="0"/>
              <a:t> </a:t>
            </a:r>
            <a:endParaRPr lang="en-US" sz="1200" kern="0" dirty="0">
              <a:solidFill>
                <a:srgbClr val="000000"/>
              </a:solidFill>
            </a:endParaRPr>
          </a:p>
          <a:p>
            <a:endParaRPr lang="en-US" dirty="0">
              <a:solidFill>
                <a:srgbClr val="000000"/>
              </a:solidFill>
            </a:endParaRPr>
          </a:p>
        </p:txBody>
      </p:sp>
      <p:sp>
        <p:nvSpPr>
          <p:cNvPr id="5" name="Rectangle 4"/>
          <p:cNvSpPr>
            <a:spLocks noGrp="1" noRot="1" noChangeArrowheads="1"/>
          </p:cNvSpPr>
          <p:nvPr>
            <p:ph type="title"/>
          </p:nvPr>
        </p:nvSpPr>
        <p:spPr>
          <a:solidFill>
            <a:schemeClr val="bg1"/>
          </a:solidFill>
        </p:spPr>
        <p:txBody>
          <a:bodyPr/>
          <a:lstStyle/>
          <a:p>
            <a:r>
              <a:rPr lang="en-US" b="1" dirty="0">
                <a:solidFill>
                  <a:schemeClr val="accent1"/>
                </a:solidFill>
              </a:rPr>
              <a:t>Roles &amp; </a:t>
            </a:r>
            <a:r>
              <a:rPr lang="en-US" b="1" dirty="0" smtClean="0">
                <a:solidFill>
                  <a:schemeClr val="accent1"/>
                </a:solidFill>
              </a:rPr>
              <a:t>Responsibilities</a:t>
            </a:r>
            <a:r>
              <a:rPr lang="en-US" sz="2000" b="1" dirty="0" smtClean="0">
                <a:solidFill>
                  <a:schemeClr val="accent1"/>
                </a:solidFill>
              </a:rPr>
              <a:t> (cont.)</a:t>
            </a:r>
            <a:endParaRPr lang="en-US" b="1" dirty="0">
              <a:solidFill>
                <a:schemeClr val="accent1"/>
              </a:solidFill>
            </a:endParaRPr>
          </a:p>
        </p:txBody>
      </p:sp>
    </p:spTree>
    <p:extLst>
      <p:ext uri="{BB962C8B-B14F-4D97-AF65-F5344CB8AC3E}">
        <p14:creationId xmlns:p14="http://schemas.microsoft.com/office/powerpoint/2010/main" val="31009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b="1" dirty="0" smtClean="0">
                <a:solidFill>
                  <a:schemeClr val="accent1"/>
                </a:solidFill>
              </a:rPr>
              <a:t>Considerations:</a:t>
            </a:r>
            <a:endParaRPr lang="en-US" b="1" dirty="0">
              <a:solidFill>
                <a:schemeClr val="accent1"/>
              </a:solidFill>
            </a:endParaRPr>
          </a:p>
        </p:txBody>
      </p:sp>
      <p:sp>
        <p:nvSpPr>
          <p:cNvPr id="6" name="Content Placeholder 5"/>
          <p:cNvSpPr>
            <a:spLocks noGrp="1"/>
          </p:cNvSpPr>
          <p:nvPr>
            <p:ph sz="quarter" idx="1"/>
          </p:nvPr>
        </p:nvSpPr>
        <p:spPr>
          <a:xfrm>
            <a:off x="301752" y="1527048"/>
            <a:ext cx="8503920" cy="4797552"/>
          </a:xfrm>
        </p:spPr>
        <p:txBody>
          <a:bodyPr>
            <a:normAutofit lnSpcReduction="10000"/>
          </a:bodyPr>
          <a:lstStyle/>
          <a:p>
            <a:r>
              <a:rPr lang="en-US" dirty="0" smtClean="0"/>
              <a:t>Morning Check-In Routine</a:t>
            </a:r>
          </a:p>
          <a:p>
            <a:pPr lvl="1"/>
            <a:r>
              <a:rPr lang="en-US" dirty="0">
                <a:solidFill>
                  <a:schemeClr val="tx2">
                    <a:lumMod val="75000"/>
                  </a:schemeClr>
                </a:solidFill>
              </a:rPr>
              <a:t>Teaching student when, where, how</a:t>
            </a:r>
          </a:p>
          <a:p>
            <a:pPr lvl="1"/>
            <a:r>
              <a:rPr lang="en-US" dirty="0">
                <a:solidFill>
                  <a:schemeClr val="tx2">
                    <a:lumMod val="75000"/>
                  </a:schemeClr>
                </a:solidFill>
              </a:rPr>
              <a:t>Teaching check-in coordinator</a:t>
            </a:r>
          </a:p>
          <a:p>
            <a:pPr lvl="2"/>
            <a:r>
              <a:rPr lang="en-US" dirty="0"/>
              <a:t>Assess</a:t>
            </a:r>
          </a:p>
          <a:p>
            <a:pPr lvl="2"/>
            <a:r>
              <a:rPr lang="en-US" dirty="0"/>
              <a:t>Reward</a:t>
            </a:r>
          </a:p>
          <a:p>
            <a:pPr lvl="2"/>
            <a:r>
              <a:rPr lang="en-US" dirty="0"/>
              <a:t>Set-up </a:t>
            </a:r>
            <a:r>
              <a:rPr lang="en-US" smtClean="0"/>
              <a:t>for success and </a:t>
            </a:r>
            <a:r>
              <a:rPr lang="en-US" dirty="0" smtClean="0"/>
              <a:t>Redirect</a:t>
            </a:r>
          </a:p>
          <a:p>
            <a:pPr lvl="2"/>
            <a:endParaRPr lang="en-US" dirty="0"/>
          </a:p>
          <a:p>
            <a:r>
              <a:rPr lang="en-US" dirty="0" smtClean="0"/>
              <a:t>Teacher Check-in/Check-out Routine</a:t>
            </a:r>
          </a:p>
          <a:p>
            <a:pPr lvl="1"/>
            <a:r>
              <a:rPr lang="en-US" dirty="0" smtClean="0">
                <a:solidFill>
                  <a:schemeClr val="tx2">
                    <a:lumMod val="75000"/>
                  </a:schemeClr>
                </a:solidFill>
              </a:rPr>
              <a:t>Teach student when, where, how</a:t>
            </a:r>
          </a:p>
          <a:p>
            <a:pPr lvl="1"/>
            <a:r>
              <a:rPr lang="en-US" dirty="0" smtClean="0">
                <a:solidFill>
                  <a:schemeClr val="tx2">
                    <a:lumMod val="75000"/>
                  </a:schemeClr>
                </a:solidFill>
              </a:rPr>
              <a:t>Teach faculty/staff</a:t>
            </a:r>
          </a:p>
          <a:p>
            <a:pPr lvl="2"/>
            <a:r>
              <a:rPr lang="en-US" dirty="0" smtClean="0"/>
              <a:t>Reward</a:t>
            </a:r>
          </a:p>
          <a:p>
            <a:pPr lvl="2"/>
            <a:r>
              <a:rPr lang="en-US" dirty="0" smtClean="0"/>
              <a:t>Set-up for success</a:t>
            </a:r>
          </a:p>
          <a:p>
            <a:pPr lvl="2"/>
            <a:r>
              <a:rPr lang="en-US" dirty="0" smtClean="0"/>
              <a:t>Evaluation</a:t>
            </a:r>
          </a:p>
          <a:p>
            <a:pPr lvl="2"/>
            <a:endParaRPr lang="en-US" dirty="0"/>
          </a:p>
        </p:txBody>
      </p:sp>
      <p:sp>
        <p:nvSpPr>
          <p:cNvPr id="7" name="Footer Placeholder 1"/>
          <p:cNvSpPr>
            <a:spLocks noGrp="1"/>
          </p:cNvSpPr>
          <p:nvPr>
            <p:ph type="ftr" sz="quarter" idx="11"/>
          </p:nvPr>
        </p:nvSpPr>
        <p:spPr>
          <a:xfrm>
            <a:off x="5025081" y="5943600"/>
            <a:ext cx="4114800" cy="457200"/>
          </a:xfrm>
        </p:spPr>
        <p:txBody>
          <a:bodyPr/>
          <a:lstStyle/>
          <a:p>
            <a:pPr lvl="0" fontAlgn="base">
              <a:lnSpc>
                <a:spcPct val="80000"/>
              </a:lnSpc>
              <a:spcBef>
                <a:spcPct val="20000"/>
              </a:spcBef>
              <a:spcAft>
                <a:spcPct val="0"/>
              </a:spcAft>
              <a:buClr>
                <a:srgbClr val="660000"/>
              </a:buClr>
              <a:buSzPct val="70000"/>
            </a:pPr>
            <a:r>
              <a:rPr lang="en-US" sz="1200" kern="0" dirty="0">
                <a:solidFill>
                  <a:srgbClr val="000000"/>
                </a:solidFill>
              </a:rPr>
              <a:t>Horner, </a:t>
            </a:r>
            <a:r>
              <a:rPr lang="en-US" sz="1200" kern="0" dirty="0" err="1">
                <a:solidFill>
                  <a:srgbClr val="000000"/>
                </a:solidFill>
              </a:rPr>
              <a:t>Sugai</a:t>
            </a:r>
            <a:r>
              <a:rPr lang="en-US" sz="1200" kern="0" dirty="0">
                <a:solidFill>
                  <a:srgbClr val="000000"/>
                </a:solidFill>
              </a:rPr>
              <a:t>, et al.  “Check-In Check Out: A Targeted Intervention</a:t>
            </a:r>
            <a:r>
              <a:rPr lang="en-US" sz="1200" kern="0" dirty="0" smtClean="0">
                <a:solidFill>
                  <a:srgbClr val="000000"/>
                </a:solidFill>
              </a:rPr>
              <a:t>”  </a:t>
            </a:r>
            <a:r>
              <a:rPr lang="en-US" sz="1200" kern="0" dirty="0" smtClean="0">
                <a:solidFill>
                  <a:srgbClr val="000000"/>
                </a:solidFill>
                <a:hlinkClick r:id="rId2"/>
              </a:rPr>
              <a:t>www.pbis.org</a:t>
            </a:r>
            <a:r>
              <a:rPr lang="en-US" sz="1200" kern="0" dirty="0" smtClean="0">
                <a:solidFill>
                  <a:srgbClr val="000000"/>
                </a:solidFill>
              </a:rPr>
              <a:t> </a:t>
            </a:r>
            <a:endParaRPr lang="en-US" sz="1200" kern="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644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fade">
                                      <p:cBhvr>
                                        <p:cTn id="54" dur="1000"/>
                                        <p:tgtEl>
                                          <p:spTgt spid="6">
                                            <p:txEl>
                                              <p:pRg st="10" end="10"/>
                                            </p:txEl>
                                          </p:spTgt>
                                        </p:tgtEl>
                                      </p:cBhvr>
                                    </p:animEffect>
                                    <p:anim calcmode="lin" valueType="num">
                                      <p:cBhvr>
                                        <p:cTn id="5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1000"/>
                                        <p:tgtEl>
                                          <p:spTgt spid="6">
                                            <p:txEl>
                                              <p:pRg st="11" end="11"/>
                                            </p:txEl>
                                          </p:spTgt>
                                        </p:tgtEl>
                                      </p:cBhvr>
                                    </p:animEffect>
                                    <p:anim calcmode="lin" valueType="num">
                                      <p:cBhvr>
                                        <p:cTn id="6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12" end="12"/>
                                            </p:txEl>
                                          </p:spTgt>
                                        </p:tgtEl>
                                        <p:attrNameLst>
                                          <p:attrName>style.visibility</p:attrName>
                                        </p:attrNameLst>
                                      </p:cBhvr>
                                      <p:to>
                                        <p:strVal val="visible"/>
                                      </p:to>
                                    </p:set>
                                    <p:animEffect transition="in" filter="fade">
                                      <p:cBhvr>
                                        <p:cTn id="64" dur="1000"/>
                                        <p:tgtEl>
                                          <p:spTgt spid="6">
                                            <p:txEl>
                                              <p:pRg st="12" end="12"/>
                                            </p:txEl>
                                          </p:spTgt>
                                        </p:tgtEl>
                                      </p:cBhvr>
                                    </p:animEffect>
                                    <p:anim calcmode="lin" valueType="num">
                                      <p:cBhvr>
                                        <p:cTn id="6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b="1" dirty="0" smtClean="0">
                <a:solidFill>
                  <a:schemeClr val="accent1"/>
                </a:solidFill>
              </a:rPr>
              <a:t>Considerations:</a:t>
            </a:r>
            <a:endParaRPr lang="en-US" b="1" dirty="0">
              <a:solidFill>
                <a:schemeClr val="accent1"/>
              </a:solidFill>
            </a:endParaRPr>
          </a:p>
        </p:txBody>
      </p:sp>
      <p:sp>
        <p:nvSpPr>
          <p:cNvPr id="6" name="Content Placeholder 5"/>
          <p:cNvSpPr>
            <a:spLocks noGrp="1"/>
          </p:cNvSpPr>
          <p:nvPr>
            <p:ph sz="quarter" idx="1"/>
          </p:nvPr>
        </p:nvSpPr>
        <p:spPr>
          <a:xfrm>
            <a:off x="301752" y="1527048"/>
            <a:ext cx="8503920" cy="4797552"/>
          </a:xfrm>
        </p:spPr>
        <p:txBody>
          <a:bodyPr>
            <a:normAutofit/>
          </a:bodyPr>
          <a:lstStyle/>
          <a:p>
            <a:r>
              <a:rPr lang="en-US" dirty="0" smtClean="0"/>
              <a:t>Afternoon Check-Out Routine</a:t>
            </a:r>
          </a:p>
          <a:p>
            <a:pPr lvl="1"/>
            <a:r>
              <a:rPr lang="en-US" dirty="0">
                <a:solidFill>
                  <a:schemeClr val="tx2">
                    <a:lumMod val="75000"/>
                  </a:schemeClr>
                </a:solidFill>
              </a:rPr>
              <a:t>Teaching student when, where, </a:t>
            </a:r>
            <a:r>
              <a:rPr lang="en-US" dirty="0" smtClean="0">
                <a:solidFill>
                  <a:schemeClr val="tx2">
                    <a:lumMod val="75000"/>
                  </a:schemeClr>
                </a:solidFill>
              </a:rPr>
              <a:t>how</a:t>
            </a:r>
          </a:p>
          <a:p>
            <a:pPr lvl="1"/>
            <a:r>
              <a:rPr lang="en-US" dirty="0" smtClean="0">
                <a:solidFill>
                  <a:schemeClr val="tx2">
                    <a:lumMod val="75000"/>
                  </a:schemeClr>
                </a:solidFill>
              </a:rPr>
              <a:t>Teach </a:t>
            </a:r>
            <a:r>
              <a:rPr lang="en-US" dirty="0">
                <a:solidFill>
                  <a:schemeClr val="tx2">
                    <a:lumMod val="75000"/>
                  </a:schemeClr>
                </a:solidFill>
              </a:rPr>
              <a:t>CICO coordinator data collection, acknowledge success, encourage </a:t>
            </a:r>
            <a:r>
              <a:rPr lang="en-US" dirty="0" smtClean="0">
                <a:solidFill>
                  <a:schemeClr val="tx2">
                    <a:lumMod val="75000"/>
                  </a:schemeClr>
                </a:solidFill>
              </a:rPr>
              <a:t>improvement.</a:t>
            </a:r>
          </a:p>
          <a:p>
            <a:pPr lvl="1"/>
            <a:r>
              <a:rPr lang="en-US" dirty="0" smtClean="0">
                <a:solidFill>
                  <a:schemeClr val="tx2">
                    <a:lumMod val="75000"/>
                  </a:schemeClr>
                </a:solidFill>
              </a:rPr>
              <a:t>Consider </a:t>
            </a:r>
            <a:r>
              <a:rPr lang="en-US" dirty="0">
                <a:solidFill>
                  <a:schemeClr val="tx2">
                    <a:lumMod val="75000"/>
                  </a:schemeClr>
                </a:solidFill>
              </a:rPr>
              <a:t>self-recording system for older </a:t>
            </a:r>
            <a:r>
              <a:rPr lang="en-US" dirty="0" smtClean="0">
                <a:solidFill>
                  <a:schemeClr val="tx2">
                    <a:lumMod val="75000"/>
                  </a:schemeClr>
                </a:solidFill>
              </a:rPr>
              <a:t>students</a:t>
            </a:r>
          </a:p>
          <a:p>
            <a:pPr marL="274320" lvl="1" indent="0">
              <a:buNone/>
            </a:pPr>
            <a:endParaRPr lang="en-US" dirty="0">
              <a:solidFill>
                <a:schemeClr val="tx2">
                  <a:lumMod val="75000"/>
                </a:schemeClr>
              </a:solidFill>
            </a:endParaRPr>
          </a:p>
          <a:p>
            <a:r>
              <a:rPr lang="en-US" dirty="0" smtClean="0"/>
              <a:t>Family Review Routine</a:t>
            </a:r>
          </a:p>
          <a:p>
            <a:pPr lvl="1"/>
            <a:r>
              <a:rPr lang="en-US" dirty="0" smtClean="0">
                <a:solidFill>
                  <a:schemeClr val="tx2">
                    <a:lumMod val="75000"/>
                  </a:schemeClr>
                </a:solidFill>
              </a:rPr>
              <a:t>Teach student when, where, how</a:t>
            </a:r>
          </a:p>
          <a:p>
            <a:pPr lvl="1"/>
            <a:r>
              <a:rPr lang="en-US" dirty="0" smtClean="0">
                <a:solidFill>
                  <a:schemeClr val="tx2">
                    <a:lumMod val="75000"/>
                  </a:schemeClr>
                </a:solidFill>
              </a:rPr>
              <a:t>Teach </a:t>
            </a:r>
            <a:r>
              <a:rPr lang="en-US" dirty="0">
                <a:solidFill>
                  <a:schemeClr val="tx2">
                    <a:lumMod val="75000"/>
                  </a:schemeClr>
                </a:solidFill>
              </a:rPr>
              <a:t>family only to acknowledge success, sign</a:t>
            </a:r>
          </a:p>
          <a:p>
            <a:pPr lvl="2"/>
            <a:endParaRPr lang="en-US" dirty="0"/>
          </a:p>
        </p:txBody>
      </p:sp>
      <p:sp>
        <p:nvSpPr>
          <p:cNvPr id="7" name="Footer Placeholder 1"/>
          <p:cNvSpPr>
            <a:spLocks noGrp="1"/>
          </p:cNvSpPr>
          <p:nvPr>
            <p:ph type="ftr" sz="quarter" idx="11"/>
          </p:nvPr>
        </p:nvSpPr>
        <p:spPr>
          <a:xfrm>
            <a:off x="5025081" y="5943600"/>
            <a:ext cx="4114800" cy="457200"/>
          </a:xfrm>
        </p:spPr>
        <p:txBody>
          <a:bodyPr/>
          <a:lstStyle/>
          <a:p>
            <a:pPr lvl="0" fontAlgn="base">
              <a:lnSpc>
                <a:spcPct val="80000"/>
              </a:lnSpc>
              <a:spcBef>
                <a:spcPct val="20000"/>
              </a:spcBef>
              <a:spcAft>
                <a:spcPct val="0"/>
              </a:spcAft>
              <a:buClr>
                <a:srgbClr val="660000"/>
              </a:buClr>
              <a:buSzPct val="70000"/>
            </a:pPr>
            <a:r>
              <a:rPr lang="en-US" sz="1200" kern="0" dirty="0">
                <a:solidFill>
                  <a:srgbClr val="000000"/>
                </a:solidFill>
              </a:rPr>
              <a:t>Horner, </a:t>
            </a:r>
            <a:r>
              <a:rPr lang="en-US" sz="1200" kern="0" dirty="0" err="1">
                <a:solidFill>
                  <a:srgbClr val="000000"/>
                </a:solidFill>
              </a:rPr>
              <a:t>Sugai</a:t>
            </a:r>
            <a:r>
              <a:rPr lang="en-US" sz="1200" kern="0" dirty="0">
                <a:solidFill>
                  <a:srgbClr val="000000"/>
                </a:solidFill>
              </a:rPr>
              <a:t>, et al.  “Check-In Check Out: A Targeted Intervention</a:t>
            </a:r>
            <a:r>
              <a:rPr lang="en-US" sz="1200" kern="0" dirty="0" smtClean="0">
                <a:solidFill>
                  <a:srgbClr val="000000"/>
                </a:solidFill>
              </a:rPr>
              <a:t>”  </a:t>
            </a:r>
            <a:r>
              <a:rPr lang="en-US" sz="1200" kern="0" dirty="0" smtClean="0">
                <a:solidFill>
                  <a:srgbClr val="000000"/>
                </a:solidFill>
                <a:hlinkClick r:id="rId2"/>
              </a:rPr>
              <a:t>www.pbis.org</a:t>
            </a:r>
            <a:r>
              <a:rPr lang="en-US" sz="1200" kern="0" dirty="0" smtClean="0">
                <a:solidFill>
                  <a:srgbClr val="000000"/>
                </a:solidFill>
              </a:rPr>
              <a:t> </a:t>
            </a:r>
            <a:endParaRPr lang="en-US" sz="1200" kern="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14391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r>
              <a:rPr lang="en-US" b="1" dirty="0" smtClean="0">
                <a:solidFill>
                  <a:schemeClr val="accent1"/>
                </a:solidFill>
              </a:rPr>
              <a:t>Considerations</a:t>
            </a:r>
            <a:r>
              <a:rPr lang="en-US" dirty="0" smtClean="0">
                <a:solidFill>
                  <a:schemeClr val="accent1"/>
                </a:solidFill>
              </a:rPr>
              <a:t>:</a:t>
            </a:r>
            <a:endParaRPr lang="en-US" dirty="0">
              <a:solidFill>
                <a:schemeClr val="accent1"/>
              </a:solidFill>
            </a:endParaRPr>
          </a:p>
        </p:txBody>
      </p:sp>
      <p:sp>
        <p:nvSpPr>
          <p:cNvPr id="5" name="Footer Placeholder 1"/>
          <p:cNvSpPr>
            <a:spLocks noGrp="1"/>
          </p:cNvSpPr>
          <p:nvPr>
            <p:ph type="ftr" sz="quarter" idx="11"/>
          </p:nvPr>
        </p:nvSpPr>
        <p:spPr>
          <a:xfrm>
            <a:off x="4800600" y="6248400"/>
            <a:ext cx="4114800" cy="457200"/>
          </a:xfrm>
        </p:spPr>
        <p:txBody>
          <a:bodyPr/>
          <a:lstStyle/>
          <a:p>
            <a:pPr lvl="0" fontAlgn="base">
              <a:lnSpc>
                <a:spcPct val="80000"/>
              </a:lnSpc>
              <a:spcBef>
                <a:spcPct val="20000"/>
              </a:spcBef>
              <a:spcAft>
                <a:spcPct val="0"/>
              </a:spcAft>
              <a:buClr>
                <a:srgbClr val="660000"/>
              </a:buClr>
              <a:buSzPct val="70000"/>
            </a:pPr>
            <a:r>
              <a:rPr lang="en-US" sz="1200" kern="0" dirty="0">
                <a:solidFill>
                  <a:srgbClr val="000000"/>
                </a:solidFill>
              </a:rPr>
              <a:t>Horner, </a:t>
            </a:r>
            <a:r>
              <a:rPr lang="en-US" sz="1200" kern="0" dirty="0" err="1">
                <a:solidFill>
                  <a:srgbClr val="000000"/>
                </a:solidFill>
              </a:rPr>
              <a:t>Sugai</a:t>
            </a:r>
            <a:r>
              <a:rPr lang="en-US" sz="1200" kern="0" dirty="0">
                <a:solidFill>
                  <a:srgbClr val="000000"/>
                </a:solidFill>
              </a:rPr>
              <a:t>, et al.  “Check-In Check Out: A Targeted Intervention</a:t>
            </a:r>
            <a:r>
              <a:rPr lang="en-US" sz="1200" kern="0" dirty="0" smtClean="0">
                <a:solidFill>
                  <a:srgbClr val="000000"/>
                </a:solidFill>
              </a:rPr>
              <a:t>”  </a:t>
            </a:r>
            <a:r>
              <a:rPr lang="en-US" sz="1200" kern="0" dirty="0" smtClean="0">
                <a:solidFill>
                  <a:srgbClr val="000000"/>
                </a:solidFill>
                <a:hlinkClick r:id="rId2"/>
              </a:rPr>
              <a:t>www.pbis.org</a:t>
            </a:r>
            <a:r>
              <a:rPr lang="en-US" sz="1200" kern="0" dirty="0" smtClean="0">
                <a:solidFill>
                  <a:srgbClr val="000000"/>
                </a:solidFill>
              </a:rPr>
              <a:t> </a:t>
            </a:r>
            <a:endParaRPr lang="en-US" sz="1200" kern="0" dirty="0">
              <a:solidFill>
                <a:srgbClr val="000000"/>
              </a:solidFill>
            </a:endParaRPr>
          </a:p>
          <a:p>
            <a:endParaRPr lang="en-US" dirty="0">
              <a:solidFill>
                <a:srgbClr val="000000"/>
              </a:solidFill>
            </a:endParaRPr>
          </a:p>
        </p:txBody>
      </p:sp>
      <p:sp>
        <p:nvSpPr>
          <p:cNvPr id="69635" name="Rectangle 3"/>
          <p:cNvSpPr>
            <a:spLocks noGrp="1" noChangeArrowheads="1"/>
          </p:cNvSpPr>
          <p:nvPr>
            <p:ph sz="quarter" idx="1"/>
          </p:nvPr>
        </p:nvSpPr>
        <p:spPr>
          <a:xfrm>
            <a:off x="301752" y="1828800"/>
            <a:ext cx="8503920" cy="4270248"/>
          </a:xfrm>
        </p:spPr>
        <p:txBody>
          <a:bodyPr/>
          <a:lstStyle/>
          <a:p>
            <a:r>
              <a:rPr lang="en-US" dirty="0" smtClean="0"/>
              <a:t>Trading Menu/ Process </a:t>
            </a:r>
            <a:r>
              <a:rPr lang="en-US" b="1" dirty="0" smtClean="0">
                <a:solidFill>
                  <a:schemeClr val="bg2"/>
                </a:solidFill>
              </a:rPr>
              <a:t> </a:t>
            </a:r>
            <a:r>
              <a:rPr lang="en-US" b="1" dirty="0">
                <a:solidFill>
                  <a:schemeClr val="bg2"/>
                </a:solidFill>
              </a:rPr>
              <a:t>Menu/ Process</a:t>
            </a:r>
          </a:p>
          <a:p>
            <a:pPr lvl="1"/>
            <a:r>
              <a:rPr lang="en-US" dirty="0">
                <a:solidFill>
                  <a:schemeClr val="tx2">
                    <a:lumMod val="75000"/>
                  </a:schemeClr>
                </a:solidFill>
              </a:rPr>
              <a:t>Reward for collecting and turning in daily progress report information</a:t>
            </a:r>
          </a:p>
          <a:p>
            <a:pPr lvl="1"/>
            <a:r>
              <a:rPr lang="en-US" dirty="0">
                <a:solidFill>
                  <a:schemeClr val="tx2">
                    <a:lumMod val="75000"/>
                  </a:schemeClr>
                </a:solidFill>
              </a:rPr>
              <a:t>Reward for meeting daily goal</a:t>
            </a:r>
          </a:p>
          <a:p>
            <a:pPr lvl="1"/>
            <a:r>
              <a:rPr lang="en-US" dirty="0">
                <a:solidFill>
                  <a:schemeClr val="tx2">
                    <a:lumMod val="75000"/>
                  </a:schemeClr>
                </a:solidFill>
              </a:rPr>
              <a:t>Exchange system for points earned?</a:t>
            </a:r>
          </a:p>
        </p:txBody>
      </p:sp>
    </p:spTree>
    <p:extLst>
      <p:ext uri="{BB962C8B-B14F-4D97-AF65-F5344CB8AC3E}">
        <p14:creationId xmlns:p14="http://schemas.microsoft.com/office/powerpoint/2010/main" val="3420034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1066800" y="304800"/>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3200" b="1" dirty="0" smtClean="0">
                <a:solidFill>
                  <a:schemeClr val="accent1"/>
                </a:solidFill>
                <a:latin typeface="Calibri" pitchFamily="34" charset="0"/>
              </a:rPr>
              <a:t>What to do with those points?</a:t>
            </a:r>
          </a:p>
        </p:txBody>
      </p:sp>
      <p:graphicFrame>
        <p:nvGraphicFramePr>
          <p:cNvPr id="3" name="Table 2"/>
          <p:cNvGraphicFramePr>
            <a:graphicFrameLocks noGrp="1"/>
          </p:cNvGraphicFramePr>
          <p:nvPr>
            <p:extLst>
              <p:ext uri="{D42A27DB-BD31-4B8C-83A1-F6EECF244321}">
                <p14:modId xmlns:p14="http://schemas.microsoft.com/office/powerpoint/2010/main" val="963389486"/>
              </p:ext>
            </p:extLst>
          </p:nvPr>
        </p:nvGraphicFramePr>
        <p:xfrm>
          <a:off x="381000" y="1066800"/>
          <a:ext cx="8229600" cy="5486399"/>
        </p:xfrm>
        <a:graphic>
          <a:graphicData uri="http://schemas.openxmlformats.org/drawingml/2006/table">
            <a:tbl>
              <a:tblPr/>
              <a:tblGrid>
                <a:gridCol w="1857971"/>
                <a:gridCol w="2090217"/>
                <a:gridCol w="2443636"/>
                <a:gridCol w="1837776"/>
              </a:tblGrid>
              <a:tr h="1183519">
                <a:tc>
                  <a:txBody>
                    <a:bodyPr/>
                    <a:lstStyle/>
                    <a:p>
                      <a:pPr algn="ctr" fontAlgn="ctr"/>
                      <a:r>
                        <a:rPr lang="en-US" sz="1400" b="1" i="0" u="none" strike="noStrike" dirty="0">
                          <a:solidFill>
                            <a:srgbClr val="000000"/>
                          </a:solidFill>
                          <a:effectLst/>
                          <a:latin typeface="Calibri"/>
                        </a:rPr>
                        <a:t>Peer Attention</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Adult Attention</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Task Avoidance</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Individual Choice</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823316">
                <a:tc>
                  <a:txBody>
                    <a:bodyPr/>
                    <a:lstStyle/>
                    <a:p>
                      <a:pPr algn="ctr" fontAlgn="ctr"/>
                      <a:r>
                        <a:rPr lang="en-US" sz="1300" b="0" i="0" u="none" strike="noStrike">
                          <a:solidFill>
                            <a:srgbClr val="000000"/>
                          </a:solidFill>
                          <a:effectLst/>
                          <a:latin typeface="Calibri"/>
                        </a:rPr>
                        <a:t>Classroom rewards</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Lunch with favorite adult</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Time along in activity of choice</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Prize from treasure box</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2477">
                <a:tc>
                  <a:txBody>
                    <a:bodyPr/>
                    <a:lstStyle/>
                    <a:p>
                      <a:pPr algn="ctr" fontAlgn="ctr"/>
                      <a:r>
                        <a:rPr lang="en-US" sz="1300" b="0" i="0" u="none" strike="noStrike">
                          <a:solidFill>
                            <a:srgbClr val="000000"/>
                          </a:solidFill>
                          <a:effectLst/>
                          <a:latin typeface="Calibri"/>
                        </a:rPr>
                        <a:t>Choose partner for an activity</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Special time with favorite adult</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Get out of class early</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Computer time</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6181">
                <a:tc>
                  <a:txBody>
                    <a:bodyPr/>
                    <a:lstStyle/>
                    <a:p>
                      <a:pPr algn="ctr" fontAlgn="ctr"/>
                      <a:r>
                        <a:rPr lang="en-US" sz="1300" b="0" i="0" u="none" strike="noStrike">
                          <a:solidFill>
                            <a:srgbClr val="000000"/>
                          </a:solidFill>
                          <a:effectLst/>
                          <a:latin typeface="Calibri"/>
                        </a:rPr>
                        <a:t>Sit by friend at lunch</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a:rPr>
                        <a:t>Call to parent</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Break, shortened work requirement</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Being Leader</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046">
                <a:tc>
                  <a:txBody>
                    <a:bodyPr/>
                    <a:lstStyle/>
                    <a:p>
                      <a:pPr algn="ctr" fontAlgn="ctr"/>
                      <a:r>
                        <a:rPr lang="en-US" sz="1300" b="0" i="0" u="none" strike="noStrike">
                          <a:solidFill>
                            <a:srgbClr val="000000"/>
                          </a:solidFill>
                          <a:effectLst/>
                          <a:latin typeface="Calibri"/>
                        </a:rPr>
                        <a:t>Brief free time with friend</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Reading with a favorite adult</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a:rPr>
                        <a:t>Extra PE or other special</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1860">
                <a:tc>
                  <a:txBody>
                    <a:bodyPr/>
                    <a:lstStyle/>
                    <a:p>
                      <a:pPr algn="ctr" fontAlgn="ctr"/>
                      <a:r>
                        <a:rPr lang="en-US" sz="1300" b="0" i="0" u="none" strike="noStrike">
                          <a:solidFill>
                            <a:srgbClr val="000000"/>
                          </a:solidFill>
                          <a:effectLst/>
                          <a:latin typeface="Calibri"/>
                        </a:rPr>
                        <a:t>Check out with friend</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a:rPr>
                        <a:t>Help a favorite teacher</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a:rPr>
                        <a:t> </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a:rPr>
                        <a:t>Free choice of activity</a:t>
                      </a:r>
                    </a:p>
                  </a:txBody>
                  <a:tcPr marL="5049" marR="5049" marT="5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0874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p>
            <a:fld id="{EAE1E4B6-2432-4F17-8416-C04683B95130}" type="slidenum">
              <a:rPr lang="en-US"/>
              <a:pPr/>
              <a:t>39</a:t>
            </a:fld>
            <a:endParaRPr lang="en-US"/>
          </a:p>
        </p:txBody>
      </p:sp>
      <p:graphicFrame>
        <p:nvGraphicFramePr>
          <p:cNvPr id="128002" name="Group 1026"/>
          <p:cNvGraphicFramePr>
            <a:graphicFrameLocks noGrp="1"/>
          </p:cNvGraphicFramePr>
          <p:nvPr/>
        </p:nvGraphicFramePr>
        <p:xfrm>
          <a:off x="381000" y="838200"/>
          <a:ext cx="8382000" cy="5867401"/>
        </p:xfrm>
        <a:graphic>
          <a:graphicData uri="http://schemas.openxmlformats.org/drawingml/2006/table">
            <a:tbl>
              <a:tblPr/>
              <a:tblGrid>
                <a:gridCol w="1676074"/>
                <a:gridCol w="1676073"/>
                <a:gridCol w="1677706"/>
                <a:gridCol w="1707082"/>
                <a:gridCol w="1645065"/>
              </a:tblGrid>
              <a:tr h="855663">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800" b="1" i="0" u="none" strike="noStrike" cap="none" normalizeH="0" baseline="0" dirty="0" smtClean="0">
                          <a:ln>
                            <a:noFill/>
                          </a:ln>
                          <a:solidFill>
                            <a:schemeClr val="tx1"/>
                          </a:solidFill>
                          <a:effectLst/>
                          <a:latin typeface="Arial" charset="0"/>
                        </a:rPr>
                        <a:t>Points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Wants attention</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Wants item/activity</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Wants to escape attention</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Wants to avoid something</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22512">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100 pts</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Take note to office/teacher</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Ask a peer to play/read/draw</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Be a leader</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Principals recess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Trip to treasure chest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Choose a snack</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Choose a 5 min. activity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School wide sticker</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Principals recess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Computer time by self</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Short break</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Alternative activity</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613">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250 pts</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Computer with a friend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Extra sharing time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More time for selected activity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Free ticket to sporting event</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Time  alone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Independent work space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Alternative assignment</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613">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400 pts</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Out to lunch with  </a:t>
                      </a:r>
                      <a:r>
                        <a:rPr kumimoji="0" lang="en-US" sz="1400" b="0" i="0" u="sng" strike="noStrike" cap="none" normalizeH="0" baseline="0" dirty="0" smtClean="0">
                          <a:ln>
                            <a:noFill/>
                          </a:ln>
                          <a:solidFill>
                            <a:schemeClr val="tx1"/>
                          </a:solidFill>
                          <a:effectLst/>
                          <a:latin typeface="Comic Sans MS" pitchFamily="66" charset="0"/>
                          <a:cs typeface="Times New Roman" pitchFamily="18" charset="0"/>
                        </a:rPr>
                        <a:t>TBA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Class recess, free time,  or popcorn party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New school /art supplies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rPr>
                        <a:t> Extended time alone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Char char="•"/>
                        <a:tabLst/>
                      </a:pPr>
                      <a:r>
                        <a:rPr kumimoji="0" lang="en-US" sz="1400" b="0" i="0" u="none" strike="noStrike" cap="none" normalizeH="0" baseline="0" dirty="0" smtClean="0">
                          <a:ln>
                            <a:noFill/>
                          </a:ln>
                          <a:solidFill>
                            <a:schemeClr val="tx1"/>
                          </a:solidFill>
                          <a:effectLst/>
                          <a:latin typeface="Comic Sans MS" pitchFamily="66" charset="0"/>
                          <a:cs typeface="Times New Roman" pitchFamily="18" charset="0"/>
                        </a:rPr>
                        <a:t>Get out of school early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1" name="Rectangle 1058"/>
          <p:cNvSpPr>
            <a:spLocks noChangeArrowheads="1"/>
          </p:cNvSpPr>
          <p:nvPr/>
        </p:nvSpPr>
        <p:spPr bwMode="auto">
          <a:xfrm>
            <a:off x="0" y="5618163"/>
            <a:ext cx="9144000" cy="0"/>
          </a:xfrm>
          <a:prstGeom prst="rect">
            <a:avLst/>
          </a:prstGeom>
          <a:noFill/>
          <a:ln w="9525">
            <a:noFill/>
            <a:miter lim="800000"/>
            <a:headEnd/>
            <a:tailEnd/>
          </a:ln>
        </p:spPr>
        <p:txBody>
          <a:bodyPr wrap="none" anchor="ctr">
            <a:spAutoFit/>
          </a:bodyPr>
          <a:lstStyle/>
          <a:p>
            <a:pPr algn="l"/>
            <a:endParaRPr lang="en-US"/>
          </a:p>
        </p:txBody>
      </p:sp>
      <p:sp>
        <p:nvSpPr>
          <p:cNvPr id="34852" name="Text Box 1059"/>
          <p:cNvSpPr txBox="1">
            <a:spLocks noChangeArrowheads="1"/>
          </p:cNvSpPr>
          <p:nvPr/>
        </p:nvSpPr>
        <p:spPr bwMode="auto">
          <a:xfrm>
            <a:off x="2514600" y="228600"/>
            <a:ext cx="4267200" cy="584775"/>
          </a:xfrm>
          <a:prstGeom prst="rect">
            <a:avLst/>
          </a:prstGeom>
          <a:noFill/>
          <a:ln w="9525">
            <a:noFill/>
            <a:miter lim="800000"/>
            <a:headEnd/>
            <a:tailEnd/>
          </a:ln>
        </p:spPr>
        <p:txBody>
          <a:bodyPr>
            <a:spAutoFit/>
          </a:bodyPr>
          <a:lstStyle/>
          <a:p>
            <a:pPr algn="ctr">
              <a:spcBef>
                <a:spcPct val="50000"/>
              </a:spcBef>
            </a:pPr>
            <a:r>
              <a:rPr lang="en-US" sz="3200" dirty="0">
                <a:latin typeface="+mj-lt"/>
              </a:rPr>
              <a:t>CICO Trading Post</a:t>
            </a:r>
          </a:p>
        </p:txBody>
      </p:sp>
    </p:spTree>
    <p:extLst>
      <p:ext uri="{BB962C8B-B14F-4D97-AF65-F5344CB8AC3E}">
        <p14:creationId xmlns:p14="http://schemas.microsoft.com/office/powerpoint/2010/main" val="313381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pPr algn="ctr"/>
            <a:r>
              <a:rPr lang="en-US" dirty="0" smtClean="0">
                <a:solidFill>
                  <a:schemeClr val="accent1"/>
                </a:solidFill>
              </a:rPr>
              <a:t>What is Response to Intervention?</a:t>
            </a:r>
            <a:endParaRPr lang="en-US" dirty="0">
              <a:solidFill>
                <a:schemeClr val="accent1"/>
              </a:solidFill>
            </a:endParaRPr>
          </a:p>
        </p:txBody>
      </p:sp>
      <p:sp>
        <p:nvSpPr>
          <p:cNvPr id="3" name="Content Placeholder 2"/>
          <p:cNvSpPr>
            <a:spLocks noGrp="1"/>
          </p:cNvSpPr>
          <p:nvPr>
            <p:ph sz="half" idx="1"/>
          </p:nvPr>
        </p:nvSpPr>
        <p:spPr>
          <a:xfrm>
            <a:off x="240231" y="2057400"/>
            <a:ext cx="4191000" cy="3170099"/>
          </a:xfrm>
        </p:spPr>
        <p:txBody>
          <a:bodyPr>
            <a:spAutoFit/>
          </a:bodyPr>
          <a:lstStyle/>
          <a:p>
            <a:pPr algn="just"/>
            <a:r>
              <a:rPr lang="en-US" dirty="0" smtClean="0">
                <a:latin typeface="Calibri" pitchFamily="34" charset="0"/>
              </a:rPr>
              <a:t>Mississippi’s model for RtI is a comprehensive, problem solving and multi-tiered intervention strategy to enable early identification and intervention for ALL students who may be at academic or behavioral risk. </a:t>
            </a:r>
            <a:endParaRPr lang="en-US" dirty="0">
              <a:latin typeface="Calibri" pitchFamily="34" charset="0"/>
            </a:endParaRPr>
          </a:p>
        </p:txBody>
      </p:sp>
      <p:sp>
        <p:nvSpPr>
          <p:cNvPr id="7" name="Content Placeholder 6"/>
          <p:cNvSpPr>
            <a:spLocks noGrp="1"/>
          </p:cNvSpPr>
          <p:nvPr>
            <p:ph sz="half" idx="2"/>
          </p:nvPr>
        </p:nvSpPr>
        <p:spPr/>
        <p:txBody>
          <a:bodyPr>
            <a:normAutofit/>
          </a:bodyPr>
          <a:lstStyle/>
          <a:p>
            <a:pPr marL="0" indent="0">
              <a:buNone/>
            </a:pPr>
            <a:endParaRPr lang="en-US" dirty="0"/>
          </a:p>
        </p:txBody>
      </p:sp>
      <p:sp>
        <p:nvSpPr>
          <p:cNvPr id="5" name="Rectangle 4"/>
          <p:cNvSpPr/>
          <p:nvPr/>
        </p:nvSpPr>
        <p:spPr>
          <a:xfrm>
            <a:off x="457200" y="6400800"/>
            <a:ext cx="4038600" cy="246221"/>
          </a:xfrm>
          <a:prstGeom prst="rect">
            <a:avLst/>
          </a:prstGeom>
        </p:spPr>
        <p:txBody>
          <a:bodyPr wrap="square">
            <a:spAutoFit/>
          </a:bodyPr>
          <a:lstStyle/>
          <a:p>
            <a:pPr algn="ctr">
              <a:buFontTx/>
              <a:buNone/>
            </a:pPr>
            <a:r>
              <a:rPr lang="en-US" sz="1000" dirty="0" smtClean="0">
                <a:latin typeface="Calibri" pitchFamily="34" charset="0"/>
              </a:rPr>
              <a:t>MDE Response to Intervention Best Practices Handbook (2010)</a:t>
            </a:r>
            <a:endParaRPr lang="en-US" sz="1000" dirty="0">
              <a:latin typeface="Calibri" pitchFamily="34" charset="0"/>
            </a:endParaRPr>
          </a:p>
        </p:txBody>
      </p:sp>
      <p:pic>
        <p:nvPicPr>
          <p:cNvPr id="6" name="Picture 2" descr="C:\Documents and Settings\User\Local Settings\Temporary Internet Files\Content.IE5\3M3LRH0W\MC900090125[1].wmf"/>
          <p:cNvPicPr>
            <a:picLocks noChangeAspect="1" noChangeArrowheads="1"/>
          </p:cNvPicPr>
          <p:nvPr/>
        </p:nvPicPr>
        <p:blipFill>
          <a:blip r:embed="rId2" cstate="print"/>
          <a:srcRect/>
          <a:stretch>
            <a:fillRect/>
          </a:stretch>
        </p:blipFill>
        <p:spPr bwMode="auto">
          <a:xfrm>
            <a:off x="5257800" y="2286000"/>
            <a:ext cx="3200400" cy="3352800"/>
          </a:xfrm>
          <a:prstGeom prst="rect">
            <a:avLst/>
          </a:prstGeom>
          <a:noFill/>
        </p:spPr>
      </p:pic>
    </p:spTree>
    <p:extLst>
      <p:ext uri="{BB962C8B-B14F-4D97-AF65-F5344CB8AC3E}">
        <p14:creationId xmlns:p14="http://schemas.microsoft.com/office/powerpoint/2010/main" val="1104011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dirty="0" smtClean="0">
                <a:solidFill>
                  <a:schemeClr val="accent1"/>
                </a:solidFill>
              </a:rPr>
              <a:t>Additional Considerations:</a:t>
            </a:r>
            <a:endParaRPr lang="en-US" b="1" dirty="0">
              <a:solidFill>
                <a:schemeClr val="accent1"/>
              </a:solidFill>
            </a:endParaRPr>
          </a:p>
        </p:txBody>
      </p:sp>
      <p:sp>
        <p:nvSpPr>
          <p:cNvPr id="4" name="Footer Placeholder 1"/>
          <p:cNvSpPr>
            <a:spLocks noGrp="1"/>
          </p:cNvSpPr>
          <p:nvPr>
            <p:ph type="ftr" sz="quarter" idx="11"/>
          </p:nvPr>
        </p:nvSpPr>
        <p:spPr>
          <a:xfrm>
            <a:off x="4800600" y="5867400"/>
            <a:ext cx="4114800" cy="457200"/>
          </a:xfrm>
        </p:spPr>
        <p:txBody>
          <a:bodyPr/>
          <a:lstStyle/>
          <a:p>
            <a:pPr lvl="0" fontAlgn="base">
              <a:lnSpc>
                <a:spcPct val="80000"/>
              </a:lnSpc>
              <a:spcBef>
                <a:spcPct val="20000"/>
              </a:spcBef>
              <a:spcAft>
                <a:spcPct val="0"/>
              </a:spcAft>
              <a:buClr>
                <a:srgbClr val="660000"/>
              </a:buClr>
              <a:buSzPct val="70000"/>
            </a:pPr>
            <a:r>
              <a:rPr lang="en-US" sz="1200" kern="0" dirty="0">
                <a:solidFill>
                  <a:srgbClr val="000000"/>
                </a:solidFill>
              </a:rPr>
              <a:t>Horner, </a:t>
            </a:r>
            <a:r>
              <a:rPr lang="en-US" sz="1200" kern="0" dirty="0" err="1">
                <a:solidFill>
                  <a:srgbClr val="000000"/>
                </a:solidFill>
              </a:rPr>
              <a:t>Sugai</a:t>
            </a:r>
            <a:r>
              <a:rPr lang="en-US" sz="1200" kern="0" dirty="0">
                <a:solidFill>
                  <a:srgbClr val="000000"/>
                </a:solidFill>
              </a:rPr>
              <a:t>, et al.  “Check-In Check Out: A Targeted Intervention</a:t>
            </a:r>
            <a:r>
              <a:rPr lang="en-US" sz="1200" kern="0" dirty="0" smtClean="0">
                <a:solidFill>
                  <a:srgbClr val="000000"/>
                </a:solidFill>
              </a:rPr>
              <a:t>”  </a:t>
            </a:r>
            <a:r>
              <a:rPr lang="en-US" sz="1200" kern="0" dirty="0" smtClean="0">
                <a:solidFill>
                  <a:srgbClr val="000000"/>
                </a:solidFill>
                <a:hlinkClick r:id="rId2"/>
              </a:rPr>
              <a:t>www.pbis.org</a:t>
            </a:r>
            <a:r>
              <a:rPr lang="en-US" sz="1200" kern="0" dirty="0" smtClean="0">
                <a:solidFill>
                  <a:srgbClr val="000000"/>
                </a:solidFill>
              </a:rPr>
              <a:t> </a:t>
            </a:r>
            <a:endParaRPr lang="en-US" sz="1200" kern="0" dirty="0">
              <a:solidFill>
                <a:srgbClr val="000000"/>
              </a:solidFill>
            </a:endParaRPr>
          </a:p>
          <a:p>
            <a:endParaRPr lang="en-US" dirty="0">
              <a:solidFill>
                <a:srgbClr val="000000"/>
              </a:solidFill>
            </a:endParaRPr>
          </a:p>
        </p:txBody>
      </p:sp>
      <p:sp>
        <p:nvSpPr>
          <p:cNvPr id="2" name="TextBox 1"/>
          <p:cNvSpPr txBox="1"/>
          <p:nvPr/>
        </p:nvSpPr>
        <p:spPr>
          <a:xfrm>
            <a:off x="381000" y="1447800"/>
            <a:ext cx="8382000" cy="4755148"/>
          </a:xfrm>
          <a:prstGeom prst="rect">
            <a:avLst/>
          </a:prstGeom>
          <a:noFill/>
        </p:spPr>
        <p:txBody>
          <a:bodyPr wrap="square" rtlCol="0">
            <a:spAutoFit/>
          </a:bodyPr>
          <a:lstStyle/>
          <a:p>
            <a:pPr marL="285750" indent="-285750">
              <a:buClr>
                <a:schemeClr val="accent1"/>
              </a:buClr>
              <a:buSzPct val="125000"/>
              <a:buFont typeface="Arial" pitchFamily="34" charset="0"/>
              <a:buChar char="•"/>
            </a:pPr>
            <a:r>
              <a:rPr lang="en-US" sz="2700" dirty="0" smtClean="0"/>
              <a:t>Planning for Success</a:t>
            </a:r>
          </a:p>
          <a:p>
            <a:pPr marL="800100" lvl="1" indent="-342900">
              <a:buClr>
                <a:schemeClr val="accent1"/>
              </a:buClr>
              <a:buSzPct val="100000"/>
              <a:buFont typeface="Courier New" pitchFamily="49" charset="0"/>
              <a:buChar char="o"/>
            </a:pPr>
            <a:r>
              <a:rPr lang="en-US" sz="2200" dirty="0" smtClean="0">
                <a:solidFill>
                  <a:schemeClr val="tx2">
                    <a:lumMod val="75000"/>
                  </a:schemeClr>
                </a:solidFill>
              </a:rPr>
              <a:t>How does a student move off of CICO</a:t>
            </a:r>
          </a:p>
          <a:p>
            <a:pPr marL="800100" lvl="1" indent="-342900">
              <a:buClr>
                <a:schemeClr val="accent1"/>
              </a:buClr>
              <a:buSzPct val="100000"/>
              <a:buFont typeface="Courier New" pitchFamily="49" charset="0"/>
              <a:buChar char="o"/>
            </a:pPr>
            <a:r>
              <a:rPr lang="en-US" sz="2200" dirty="0" smtClean="0">
                <a:solidFill>
                  <a:schemeClr val="tx2">
                    <a:lumMod val="75000"/>
                  </a:schemeClr>
                </a:solidFill>
              </a:rPr>
              <a:t>Modifying for self-management</a:t>
            </a:r>
          </a:p>
          <a:p>
            <a:pPr lvl="1">
              <a:buClr>
                <a:schemeClr val="accent1"/>
              </a:buClr>
              <a:buSzPct val="125000"/>
            </a:pPr>
            <a:endParaRPr lang="en-US" sz="2200" dirty="0" smtClean="0"/>
          </a:p>
          <a:p>
            <a:pPr marL="285750" indent="-285750">
              <a:buClr>
                <a:schemeClr val="accent1"/>
              </a:buClr>
              <a:buSzPct val="125000"/>
              <a:buFont typeface="Arial" pitchFamily="34" charset="0"/>
              <a:buChar char="•"/>
            </a:pPr>
            <a:r>
              <a:rPr lang="en-US" sz="2700" dirty="0" smtClean="0"/>
              <a:t>Moving to Individual Behavioral Support</a:t>
            </a:r>
          </a:p>
          <a:p>
            <a:pPr marL="937260" lvl="2" indent="-342900">
              <a:lnSpc>
                <a:spcPct val="80000"/>
              </a:lnSpc>
              <a:spcBef>
                <a:spcPct val="20000"/>
              </a:spcBef>
              <a:buClr>
                <a:schemeClr val="accent1"/>
              </a:buClr>
              <a:buSzPct val="100000"/>
              <a:buFont typeface="Courier New" pitchFamily="49" charset="0"/>
              <a:buChar char="o"/>
            </a:pPr>
            <a:r>
              <a:rPr lang="en-US" sz="2000" dirty="0">
                <a:solidFill>
                  <a:schemeClr val="tx2">
                    <a:lumMod val="75000"/>
                  </a:schemeClr>
                </a:solidFill>
              </a:rPr>
              <a:t>Functional behavioral </a:t>
            </a:r>
            <a:r>
              <a:rPr lang="en-US" sz="2000" dirty="0" smtClean="0">
                <a:solidFill>
                  <a:schemeClr val="tx2">
                    <a:lumMod val="75000"/>
                  </a:schemeClr>
                </a:solidFill>
              </a:rPr>
              <a:t>assessment</a:t>
            </a:r>
          </a:p>
          <a:p>
            <a:pPr marL="937260" lvl="2" indent="-342900">
              <a:lnSpc>
                <a:spcPct val="80000"/>
              </a:lnSpc>
              <a:spcBef>
                <a:spcPct val="20000"/>
              </a:spcBef>
              <a:buClr>
                <a:schemeClr val="accent1"/>
              </a:buClr>
              <a:buSzPct val="100000"/>
              <a:buFont typeface="Courier New" pitchFamily="49" charset="0"/>
              <a:buChar char="o"/>
            </a:pPr>
            <a:r>
              <a:rPr lang="en-US" sz="2000" dirty="0" smtClean="0">
                <a:solidFill>
                  <a:schemeClr val="tx2">
                    <a:lumMod val="75000"/>
                  </a:schemeClr>
                </a:solidFill>
              </a:rPr>
              <a:t>Comprehensive </a:t>
            </a:r>
            <a:r>
              <a:rPr lang="en-US" sz="2000" dirty="0">
                <a:solidFill>
                  <a:schemeClr val="tx2">
                    <a:lumMod val="75000"/>
                  </a:schemeClr>
                </a:solidFill>
              </a:rPr>
              <a:t>behavior support</a:t>
            </a:r>
          </a:p>
          <a:p>
            <a:pPr marL="914400" lvl="1" indent="-457200">
              <a:buClr>
                <a:schemeClr val="accent1"/>
              </a:buClr>
              <a:buSzPct val="125000"/>
              <a:buFont typeface="Courier New" pitchFamily="49" charset="0"/>
              <a:buChar char="o"/>
            </a:pPr>
            <a:endParaRPr lang="en-US" sz="2700" dirty="0" smtClean="0"/>
          </a:p>
          <a:p>
            <a:pPr marL="285750" indent="-285750">
              <a:buClr>
                <a:schemeClr val="accent1"/>
              </a:buClr>
              <a:buSzPct val="125000"/>
              <a:buFont typeface="Arial" pitchFamily="34" charset="0"/>
              <a:buChar char="•"/>
            </a:pPr>
            <a:r>
              <a:rPr lang="en-US" sz="2700" dirty="0" smtClean="0"/>
              <a:t>Substitute Teacher use of CICO</a:t>
            </a:r>
          </a:p>
          <a:p>
            <a:pPr marL="914400" lvl="1" indent="-457200">
              <a:buClr>
                <a:schemeClr val="accent1"/>
              </a:buClr>
              <a:buSzPct val="100000"/>
              <a:buFont typeface="Courier New" pitchFamily="49" charset="0"/>
              <a:buChar char="o"/>
            </a:pPr>
            <a:r>
              <a:rPr lang="en-US" sz="2200" dirty="0" smtClean="0">
                <a:solidFill>
                  <a:schemeClr val="tx2">
                    <a:lumMod val="75000"/>
                  </a:schemeClr>
                </a:solidFill>
              </a:rPr>
              <a:t>How do you train substitutes?</a:t>
            </a:r>
          </a:p>
          <a:p>
            <a:pPr marL="914400" lvl="1" indent="-457200">
              <a:buClr>
                <a:schemeClr val="accent1"/>
              </a:buClr>
              <a:buSzPct val="100000"/>
              <a:buFont typeface="Courier New" pitchFamily="49" charset="0"/>
              <a:buChar char="o"/>
            </a:pPr>
            <a:endParaRPr lang="en-US" sz="2200" dirty="0" smtClean="0"/>
          </a:p>
          <a:p>
            <a:pPr marL="285750" indent="-285750">
              <a:buClr>
                <a:schemeClr val="accent1"/>
              </a:buClr>
              <a:buSzPct val="125000"/>
              <a:buFont typeface="Arial" pitchFamily="34" charset="0"/>
              <a:buChar char="•"/>
            </a:pPr>
            <a:r>
              <a:rPr lang="en-US" sz="2700" dirty="0" smtClean="0"/>
              <a:t>Utilizing CICO on the playground, cafeteria and bus</a:t>
            </a:r>
          </a:p>
          <a:p>
            <a:pPr marL="285750" indent="-285750">
              <a:buClr>
                <a:schemeClr val="accent1"/>
              </a:buClr>
              <a:buSzPct val="125000"/>
              <a:buFont typeface="Arial" pitchFamily="34" charset="0"/>
              <a:buChar char="•"/>
            </a:pPr>
            <a:endParaRPr lang="en-US" dirty="0"/>
          </a:p>
        </p:txBody>
      </p:sp>
    </p:spTree>
    <p:extLst>
      <p:ext uri="{BB962C8B-B14F-4D97-AF65-F5344CB8AC3E}">
        <p14:creationId xmlns:p14="http://schemas.microsoft.com/office/powerpoint/2010/main" val="583263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sz="4000" b="1" dirty="0">
                <a:solidFill>
                  <a:schemeClr val="accent1"/>
                </a:solidFill>
              </a:rPr>
              <a:t>Plan for the future: </a:t>
            </a:r>
            <a:r>
              <a:rPr lang="en-US" sz="4000" b="1" dirty="0" smtClean="0">
                <a:solidFill>
                  <a:schemeClr val="accent1"/>
                </a:solidFill>
              </a:rPr>
              <a:t>Self-managers</a:t>
            </a:r>
            <a:endParaRPr lang="en-US" sz="4000" b="1" dirty="0">
              <a:solidFill>
                <a:schemeClr val="accent1"/>
              </a:solidFill>
            </a:endParaRPr>
          </a:p>
        </p:txBody>
      </p:sp>
      <p:sp>
        <p:nvSpPr>
          <p:cNvPr id="4" name="Footer Placeholder 1"/>
          <p:cNvSpPr>
            <a:spLocks noGrp="1"/>
          </p:cNvSpPr>
          <p:nvPr>
            <p:ph type="ftr" sz="quarter" idx="11"/>
          </p:nvPr>
        </p:nvSpPr>
        <p:spPr>
          <a:xfrm>
            <a:off x="4800600" y="5867400"/>
            <a:ext cx="4114800" cy="457200"/>
          </a:xfrm>
        </p:spPr>
        <p:txBody>
          <a:bodyPr/>
          <a:lstStyle/>
          <a:p>
            <a:pPr lvl="0" fontAlgn="base">
              <a:lnSpc>
                <a:spcPct val="80000"/>
              </a:lnSpc>
              <a:spcBef>
                <a:spcPct val="20000"/>
              </a:spcBef>
              <a:spcAft>
                <a:spcPct val="0"/>
              </a:spcAft>
              <a:buClr>
                <a:srgbClr val="660000"/>
              </a:buClr>
              <a:buSzPct val="70000"/>
            </a:pPr>
            <a:r>
              <a:rPr lang="en-US" sz="1200" kern="0" dirty="0">
                <a:solidFill>
                  <a:srgbClr val="000000"/>
                </a:solidFill>
              </a:rPr>
              <a:t>Horner, </a:t>
            </a:r>
            <a:r>
              <a:rPr lang="en-US" sz="1200" kern="0" dirty="0" err="1">
                <a:solidFill>
                  <a:srgbClr val="000000"/>
                </a:solidFill>
              </a:rPr>
              <a:t>Sugai</a:t>
            </a:r>
            <a:r>
              <a:rPr lang="en-US" sz="1200" kern="0" dirty="0">
                <a:solidFill>
                  <a:srgbClr val="000000"/>
                </a:solidFill>
              </a:rPr>
              <a:t>, et al.  “Check-In Check Out: A Targeted Intervention</a:t>
            </a:r>
            <a:r>
              <a:rPr lang="en-US" sz="1200" kern="0" dirty="0" smtClean="0">
                <a:solidFill>
                  <a:srgbClr val="000000"/>
                </a:solidFill>
              </a:rPr>
              <a:t>”  </a:t>
            </a:r>
            <a:r>
              <a:rPr lang="en-US" sz="1200" kern="0" dirty="0" smtClean="0">
                <a:solidFill>
                  <a:srgbClr val="000000"/>
                </a:solidFill>
                <a:hlinkClick r:id="rId2"/>
              </a:rPr>
              <a:t>www.pbis.org</a:t>
            </a:r>
            <a:r>
              <a:rPr lang="en-US" sz="1200" kern="0" dirty="0" smtClean="0">
                <a:solidFill>
                  <a:srgbClr val="000000"/>
                </a:solidFill>
              </a:rPr>
              <a:t> </a:t>
            </a:r>
            <a:endParaRPr lang="en-US" sz="1200" kern="0" dirty="0">
              <a:solidFill>
                <a:srgbClr val="000000"/>
              </a:solidFill>
            </a:endParaRPr>
          </a:p>
          <a:p>
            <a:endParaRPr lang="en-US" dirty="0">
              <a:solidFill>
                <a:srgbClr val="000000"/>
              </a:solidFill>
            </a:endParaRPr>
          </a:p>
        </p:txBody>
      </p:sp>
      <p:sp>
        <p:nvSpPr>
          <p:cNvPr id="17411" name="Rectangle 3"/>
          <p:cNvSpPr>
            <a:spLocks noGrp="1" noChangeArrowheads="1"/>
          </p:cNvSpPr>
          <p:nvPr>
            <p:ph sz="quarter" idx="1"/>
          </p:nvPr>
        </p:nvSpPr>
        <p:spPr/>
        <p:txBody>
          <a:bodyPr/>
          <a:lstStyle/>
          <a:p>
            <a:r>
              <a:rPr lang="en-US" sz="2800" dirty="0" smtClean="0"/>
              <a:t>Based on students progress, consider modifying for self-management</a:t>
            </a:r>
            <a:endParaRPr lang="en-US" sz="2800" dirty="0"/>
          </a:p>
          <a:p>
            <a:pPr lvl="1"/>
            <a:r>
              <a:rPr lang="en-US" sz="2400" dirty="0">
                <a:solidFill>
                  <a:schemeClr val="tx2">
                    <a:lumMod val="75000"/>
                  </a:schemeClr>
                </a:solidFill>
              </a:rPr>
              <a:t>Use natural signals for monitoring as much as possible</a:t>
            </a:r>
          </a:p>
          <a:p>
            <a:pPr lvl="1"/>
            <a:r>
              <a:rPr lang="en-US" sz="2400" dirty="0">
                <a:solidFill>
                  <a:schemeClr val="tx2">
                    <a:lumMod val="75000"/>
                  </a:schemeClr>
                </a:solidFill>
              </a:rPr>
              <a:t>Self-monitor </a:t>
            </a:r>
            <a:r>
              <a:rPr lang="en-US" sz="2400" dirty="0" smtClean="0">
                <a:solidFill>
                  <a:schemeClr val="tx2">
                    <a:lumMod val="75000"/>
                  </a:schemeClr>
                </a:solidFill>
              </a:rPr>
              <a:t>behavior</a:t>
            </a:r>
            <a:endParaRPr lang="en-US" sz="2400" dirty="0">
              <a:solidFill>
                <a:schemeClr val="tx2">
                  <a:lumMod val="75000"/>
                </a:schemeClr>
              </a:solidFill>
            </a:endParaRPr>
          </a:p>
          <a:p>
            <a:pPr lvl="1"/>
            <a:r>
              <a:rPr lang="en-US" sz="2400" dirty="0">
                <a:solidFill>
                  <a:schemeClr val="tx2">
                    <a:lumMod val="75000"/>
                  </a:schemeClr>
                </a:solidFill>
              </a:rPr>
              <a:t>Self-record, check for accuracy</a:t>
            </a:r>
          </a:p>
          <a:p>
            <a:pPr lvl="1"/>
            <a:r>
              <a:rPr lang="en-US" sz="2400" dirty="0">
                <a:solidFill>
                  <a:schemeClr val="tx2">
                    <a:lumMod val="75000"/>
                  </a:schemeClr>
                </a:solidFill>
              </a:rPr>
              <a:t>Fewer check points during the day </a:t>
            </a:r>
          </a:p>
          <a:p>
            <a:pPr lvl="2"/>
            <a:r>
              <a:rPr lang="en-US" sz="2200" dirty="0">
                <a:solidFill>
                  <a:schemeClr val="tx2">
                    <a:lumMod val="75000"/>
                  </a:schemeClr>
                </a:solidFill>
              </a:rPr>
              <a:t>Maintain AM and PM times for awhile </a:t>
            </a:r>
          </a:p>
          <a:p>
            <a:pPr lvl="1"/>
            <a:r>
              <a:rPr lang="en-US" sz="2400" dirty="0">
                <a:solidFill>
                  <a:schemeClr val="tx2">
                    <a:lumMod val="75000"/>
                  </a:schemeClr>
                </a:solidFill>
              </a:rPr>
              <a:t>Manage own CICO account</a:t>
            </a:r>
          </a:p>
          <a:p>
            <a:pPr marL="471487" lvl="1" indent="0">
              <a:buNone/>
            </a:pPr>
            <a:endParaRPr lang="en-US" sz="2400" dirty="0"/>
          </a:p>
        </p:txBody>
      </p:sp>
    </p:spTree>
    <p:extLst>
      <p:ext uri="{BB962C8B-B14F-4D97-AF65-F5344CB8AC3E}">
        <p14:creationId xmlns:p14="http://schemas.microsoft.com/office/powerpoint/2010/main" val="2295106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381000"/>
            <a:ext cx="8229600" cy="609600"/>
          </a:xfrm>
        </p:spPr>
        <p:txBody>
          <a:bodyPr/>
          <a:lstStyle/>
          <a:p>
            <a:pPr algn="ctr" eaLnBrk="1" hangingPunct="1"/>
            <a:r>
              <a:rPr lang="en-US" b="1" dirty="0" smtClean="0">
                <a:solidFill>
                  <a:schemeClr val="accent1"/>
                </a:solidFill>
              </a:rPr>
              <a:t>CICO Component of SWIS</a:t>
            </a:r>
          </a:p>
        </p:txBody>
      </p:sp>
      <p:sp>
        <p:nvSpPr>
          <p:cNvPr id="38916" name="Rectangle 3"/>
          <p:cNvSpPr>
            <a:spLocks noGrp="1" noChangeArrowheads="1"/>
          </p:cNvSpPr>
          <p:nvPr>
            <p:ph sz="quarter" idx="1"/>
          </p:nvPr>
        </p:nvSpPr>
        <p:spPr>
          <a:xfrm>
            <a:off x="301752" y="1752600"/>
            <a:ext cx="8503920" cy="4346448"/>
          </a:xfrm>
        </p:spPr>
        <p:txBody>
          <a:bodyPr/>
          <a:lstStyle/>
          <a:p>
            <a:pPr eaLnBrk="1" hangingPunct="1"/>
            <a:r>
              <a:rPr lang="en-US" dirty="0" smtClean="0"/>
              <a:t>School-Wide Information System (SWIS) provides a data collection system for CICO</a:t>
            </a:r>
          </a:p>
          <a:p>
            <a:pPr eaLnBrk="1" hangingPunct="1">
              <a:buFontTx/>
              <a:buNone/>
            </a:pPr>
            <a:r>
              <a:rPr lang="en-US" dirty="0" smtClean="0"/>
              <a:t>  </a:t>
            </a:r>
          </a:p>
          <a:p>
            <a:pPr eaLnBrk="1" hangingPunct="1"/>
            <a:r>
              <a:rPr lang="en-US" dirty="0" smtClean="0"/>
              <a:t>Allows for progress monitoring of individual students and groups of CICO students</a:t>
            </a:r>
          </a:p>
        </p:txBody>
      </p:sp>
    </p:spTree>
    <p:extLst>
      <p:ext uri="{BB962C8B-B14F-4D97-AF65-F5344CB8AC3E}">
        <p14:creationId xmlns:p14="http://schemas.microsoft.com/office/powerpoint/2010/main" val="1884563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p:spPr>
        <p:txBody>
          <a:bodyPr/>
          <a:lstStyle/>
          <a:p>
            <a:fld id="{C7FFCD59-7AA3-4E98-9E53-0AC087CA19DD}" type="slidenum">
              <a:rPr lang="en-US"/>
              <a:pPr/>
              <a:t>43</a:t>
            </a:fld>
            <a:endParaRPr lang="en-US"/>
          </a:p>
        </p:txBody>
      </p:sp>
      <p:pic>
        <p:nvPicPr>
          <p:cNvPr id="39939" name="Picture 4"/>
          <p:cNvPicPr>
            <a:picLocks noGrp="1" noChangeAspect="1" noChangeArrowheads="1"/>
          </p:cNvPicPr>
          <p:nvPr>
            <p:ph type="body" idx="4294967295"/>
          </p:nvPr>
        </p:nvPicPr>
        <p:blipFill>
          <a:blip r:embed="rId2" cstate="print"/>
          <a:srcRect/>
          <a:stretch>
            <a:fillRect/>
          </a:stretch>
        </p:blipFill>
        <p:spPr>
          <a:xfrm>
            <a:off x="0" y="0"/>
            <a:ext cx="9144000" cy="6705600"/>
          </a:xfrm>
          <a:noFill/>
        </p:spPr>
      </p:pic>
    </p:spTree>
    <p:extLst>
      <p:ext uri="{BB962C8B-B14F-4D97-AF65-F5344CB8AC3E}">
        <p14:creationId xmlns:p14="http://schemas.microsoft.com/office/powerpoint/2010/main" val="414407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2" name="Picture 4" descr="Report-IndividualPeriod"/>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0" y="228600"/>
            <a:ext cx="8534400" cy="632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1577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sz="3200" b="1" dirty="0">
                <a:solidFill>
                  <a:schemeClr val="accent1"/>
                </a:solidFill>
              </a:rPr>
              <a:t>Check-in/ Check-out Self-Assessment</a:t>
            </a:r>
          </a:p>
        </p:txBody>
      </p:sp>
      <p:sp>
        <p:nvSpPr>
          <p:cNvPr id="4" name="Footer Placeholder 1"/>
          <p:cNvSpPr>
            <a:spLocks noGrp="1"/>
          </p:cNvSpPr>
          <p:nvPr>
            <p:ph type="ftr" sz="quarter" idx="11"/>
          </p:nvPr>
        </p:nvSpPr>
        <p:spPr>
          <a:xfrm>
            <a:off x="4876800" y="5943600"/>
            <a:ext cx="4114800" cy="457200"/>
          </a:xfrm>
        </p:spPr>
        <p:txBody>
          <a:bodyPr/>
          <a:lstStyle/>
          <a:p>
            <a:pPr lvl="0" fontAlgn="base">
              <a:lnSpc>
                <a:spcPct val="80000"/>
              </a:lnSpc>
              <a:spcBef>
                <a:spcPct val="20000"/>
              </a:spcBef>
              <a:spcAft>
                <a:spcPct val="0"/>
              </a:spcAft>
              <a:buClr>
                <a:srgbClr val="660000"/>
              </a:buClr>
              <a:buSzPct val="70000"/>
            </a:pPr>
            <a:r>
              <a:rPr lang="en-US" sz="1200" kern="0" dirty="0">
                <a:solidFill>
                  <a:srgbClr val="000000"/>
                </a:solidFill>
              </a:rPr>
              <a:t>Horner, </a:t>
            </a:r>
            <a:r>
              <a:rPr lang="en-US" sz="1200" kern="0" dirty="0" err="1">
                <a:solidFill>
                  <a:srgbClr val="000000"/>
                </a:solidFill>
              </a:rPr>
              <a:t>Sugai</a:t>
            </a:r>
            <a:r>
              <a:rPr lang="en-US" sz="1200" kern="0" dirty="0">
                <a:solidFill>
                  <a:srgbClr val="000000"/>
                </a:solidFill>
              </a:rPr>
              <a:t>, et al.  “Check-In Check Out: A Targeted Intervention</a:t>
            </a:r>
            <a:r>
              <a:rPr lang="en-US" sz="1200" kern="0" dirty="0" smtClean="0">
                <a:solidFill>
                  <a:srgbClr val="000000"/>
                </a:solidFill>
              </a:rPr>
              <a:t>”  </a:t>
            </a:r>
            <a:r>
              <a:rPr lang="en-US" sz="1200" kern="0" dirty="0" smtClean="0">
                <a:solidFill>
                  <a:srgbClr val="000000"/>
                </a:solidFill>
                <a:hlinkClick r:id="rId2"/>
              </a:rPr>
              <a:t>www.pbis.org</a:t>
            </a:r>
            <a:r>
              <a:rPr lang="en-US" sz="1200" kern="0" dirty="0" smtClean="0">
                <a:solidFill>
                  <a:srgbClr val="000000"/>
                </a:solidFill>
              </a:rPr>
              <a:t> </a:t>
            </a:r>
            <a:endParaRPr lang="en-US" sz="1200" kern="0" dirty="0">
              <a:solidFill>
                <a:srgbClr val="000000"/>
              </a:solidFill>
            </a:endParaRPr>
          </a:p>
          <a:p>
            <a:endParaRPr lang="en-US" dirty="0">
              <a:solidFill>
                <a:srgbClr val="000000"/>
              </a:solidFill>
            </a:endParaRPr>
          </a:p>
        </p:txBody>
      </p:sp>
      <p:sp>
        <p:nvSpPr>
          <p:cNvPr id="71683" name="Rectangle 3"/>
          <p:cNvSpPr>
            <a:spLocks noGrp="1" noChangeArrowheads="1"/>
          </p:cNvSpPr>
          <p:nvPr>
            <p:ph sz="quarter" idx="1"/>
          </p:nvPr>
        </p:nvSpPr>
        <p:spPr>
          <a:xfrm>
            <a:off x="152400" y="1600200"/>
            <a:ext cx="8839200" cy="4530725"/>
          </a:xfrm>
        </p:spPr>
        <p:txBody>
          <a:bodyPr>
            <a:normAutofit lnSpcReduction="10000"/>
          </a:bodyPr>
          <a:lstStyle/>
          <a:p>
            <a:r>
              <a:rPr lang="en-US" sz="2800" dirty="0"/>
              <a:t>Individually score the elements of the CICO Self-Assessment</a:t>
            </a:r>
          </a:p>
          <a:p>
            <a:pPr lvl="2"/>
            <a:r>
              <a:rPr lang="en-US" sz="2200" dirty="0"/>
              <a:t>In place;   In progress;  Not in place</a:t>
            </a:r>
          </a:p>
          <a:p>
            <a:r>
              <a:rPr lang="en-US" sz="2800" dirty="0"/>
              <a:t>As a team review your ratings, and agree on a single summary for the school</a:t>
            </a:r>
          </a:p>
          <a:p>
            <a:r>
              <a:rPr lang="en-US" sz="2800" dirty="0"/>
              <a:t>For elements not scored as “in place” define the actions that will move you toward implementation.  Who will do what, when?</a:t>
            </a:r>
          </a:p>
          <a:p>
            <a:r>
              <a:rPr lang="en-US" sz="2800" dirty="0"/>
              <a:t>Define a schedule for meeting to review progress and implement your CICO plan.</a:t>
            </a:r>
          </a:p>
        </p:txBody>
      </p:sp>
    </p:spTree>
    <p:extLst>
      <p:ext uri="{BB962C8B-B14F-4D97-AF65-F5344CB8AC3E}">
        <p14:creationId xmlns:p14="http://schemas.microsoft.com/office/powerpoint/2010/main" val="1208703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a:off x="152400" y="152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800" dirty="0">
                <a:solidFill>
                  <a:prstClr val="black"/>
                </a:solidFill>
                <a:latin typeface="Calibri" pitchFamily="34" charset="0"/>
              </a:rPr>
              <a:t>CICO Self- Assessment</a:t>
            </a:r>
          </a:p>
        </p:txBody>
      </p:sp>
    </p:spTree>
    <p:extLst>
      <p:ext uri="{BB962C8B-B14F-4D97-AF65-F5344CB8AC3E}">
        <p14:creationId xmlns:p14="http://schemas.microsoft.com/office/powerpoint/2010/main" val="2521331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https://app.swis.org/public/cache/4eac03cb9c51782eaed707800f9b35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1" y="1213022"/>
            <a:ext cx="8915400" cy="5416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2400" y="159573"/>
            <a:ext cx="8763000" cy="1316018"/>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700" dirty="0" smtClean="0"/>
              <a:t>Tier 3 Interventions Target Students with </a:t>
            </a:r>
          </a:p>
          <a:p>
            <a:r>
              <a:rPr lang="en-US" sz="6700" b="1" dirty="0" smtClean="0">
                <a:solidFill>
                  <a:srgbClr val="FF0000"/>
                </a:solidFill>
              </a:rPr>
              <a:t>6+ ODRs</a:t>
            </a:r>
            <a:r>
              <a:rPr lang="en-US" dirty="0" smtClean="0"/>
              <a:t/>
            </a:r>
            <a:br>
              <a:rPr lang="en-US" dirty="0" smtClean="0"/>
            </a:br>
            <a:endParaRPr lang="en-US" dirty="0"/>
          </a:p>
        </p:txBody>
      </p:sp>
      <p:sp>
        <p:nvSpPr>
          <p:cNvPr id="9" name="Oval 8"/>
          <p:cNvSpPr/>
          <p:nvPr/>
        </p:nvSpPr>
        <p:spPr>
          <a:xfrm flipH="1">
            <a:off x="7620000" y="2209800"/>
            <a:ext cx="1295400" cy="1219199"/>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1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457200"/>
            <a:ext cx="8382000" cy="609600"/>
          </a:xfrm>
        </p:spPr>
        <p:txBody>
          <a:bodyPr>
            <a:noAutofit/>
          </a:bodyPr>
          <a:lstStyle/>
          <a:p>
            <a:pPr algn="ctr" eaLnBrk="1" hangingPunct="1"/>
            <a:r>
              <a:rPr lang="en-US" sz="2800" b="1" dirty="0" smtClean="0">
                <a:solidFill>
                  <a:schemeClr val="accent1"/>
                </a:solidFill>
              </a:rPr>
              <a:t>CICO Individualized for Tier 3 Interventions</a:t>
            </a:r>
            <a:endParaRPr lang="en-US" sz="2800" b="1" dirty="0" smtClean="0">
              <a:solidFill>
                <a:schemeClr val="accent1"/>
              </a:solidFill>
              <a:latin typeface="Calibri" pitchFamily="34" charset="0"/>
            </a:endParaRPr>
          </a:p>
        </p:txBody>
      </p:sp>
      <p:sp>
        <p:nvSpPr>
          <p:cNvPr id="41988" name="Rectangle 3"/>
          <p:cNvSpPr>
            <a:spLocks noGrp="1" noChangeArrowheads="1"/>
          </p:cNvSpPr>
          <p:nvPr>
            <p:ph sz="quarter" idx="1"/>
          </p:nvPr>
        </p:nvSpPr>
        <p:spPr>
          <a:xfrm>
            <a:off x="457200" y="1524000"/>
            <a:ext cx="8229600" cy="4602163"/>
          </a:xfrm>
        </p:spPr>
        <p:txBody>
          <a:bodyPr>
            <a:normAutofit/>
          </a:bodyPr>
          <a:lstStyle/>
          <a:p>
            <a:pPr eaLnBrk="1" hangingPunct="1"/>
            <a:r>
              <a:rPr lang="en-US" dirty="0" smtClean="0"/>
              <a:t>Any CICO program can be modified to meet individual needs of students</a:t>
            </a:r>
          </a:p>
          <a:p>
            <a:pPr lvl="1"/>
            <a:r>
              <a:rPr lang="en-US" dirty="0" smtClean="0">
                <a:solidFill>
                  <a:schemeClr val="tx2">
                    <a:lumMod val="75000"/>
                  </a:schemeClr>
                </a:solidFill>
              </a:rPr>
              <a:t>Based on results of Functional Behavior Assessment</a:t>
            </a:r>
          </a:p>
          <a:p>
            <a:pPr lvl="1" eaLnBrk="1" hangingPunct="1"/>
            <a:r>
              <a:rPr lang="en-US" dirty="0" smtClean="0">
                <a:solidFill>
                  <a:schemeClr val="tx2">
                    <a:lumMod val="75000"/>
                  </a:schemeClr>
                </a:solidFill>
              </a:rPr>
              <a:t>Expectations modified for specific behavioral needs of student</a:t>
            </a:r>
          </a:p>
          <a:p>
            <a:pPr lvl="1" eaLnBrk="1" hangingPunct="1"/>
            <a:r>
              <a:rPr lang="en-US" dirty="0" smtClean="0">
                <a:solidFill>
                  <a:schemeClr val="tx2">
                    <a:lumMod val="75000"/>
                  </a:schemeClr>
                </a:solidFill>
              </a:rPr>
              <a:t>More frequent checks with mentor</a:t>
            </a:r>
          </a:p>
          <a:p>
            <a:pPr lvl="1" eaLnBrk="1" hangingPunct="1"/>
            <a:r>
              <a:rPr lang="en-US" dirty="0" smtClean="0">
                <a:solidFill>
                  <a:schemeClr val="tx2">
                    <a:lumMod val="75000"/>
                  </a:schemeClr>
                </a:solidFill>
              </a:rPr>
              <a:t>More frequent individualized reinforcement</a:t>
            </a:r>
          </a:p>
          <a:p>
            <a:pPr lvl="1" eaLnBrk="1" hangingPunct="1"/>
            <a:r>
              <a:rPr lang="en-US" dirty="0" smtClean="0">
                <a:solidFill>
                  <a:schemeClr val="tx2">
                    <a:lumMod val="75000"/>
                  </a:schemeClr>
                </a:solidFill>
              </a:rPr>
              <a:t>Typically used in combination with skills building (i.e., social skills, anger management, </a:t>
            </a:r>
            <a:r>
              <a:rPr lang="en-US" smtClean="0">
                <a:solidFill>
                  <a:schemeClr val="tx2">
                    <a:lumMod val="75000"/>
                  </a:schemeClr>
                </a:solidFill>
              </a:rPr>
              <a:t>etc.)</a:t>
            </a:r>
          </a:p>
        </p:txBody>
      </p:sp>
    </p:spTree>
    <p:extLst>
      <p:ext uri="{BB962C8B-B14F-4D97-AF65-F5344CB8AC3E}">
        <p14:creationId xmlns:p14="http://schemas.microsoft.com/office/powerpoint/2010/main" val="1996799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786EAC04-50FC-4AA0-8CEE-A6693CC59282}" type="slidenum">
              <a:rPr lang="en-US"/>
              <a:pPr/>
              <a:t>49</a:t>
            </a:fld>
            <a:endParaRPr lang="en-US"/>
          </a:p>
        </p:txBody>
      </p:sp>
      <p:sp>
        <p:nvSpPr>
          <p:cNvPr id="29699" name="Rectangle 2"/>
          <p:cNvSpPr>
            <a:spLocks noChangeArrowheads="1"/>
          </p:cNvSpPr>
          <p:nvPr/>
        </p:nvSpPr>
        <p:spPr bwMode="auto">
          <a:xfrm>
            <a:off x="152400" y="105242"/>
            <a:ext cx="8839200" cy="1938992"/>
          </a:xfrm>
          <a:prstGeom prst="rect">
            <a:avLst/>
          </a:prstGeom>
          <a:noFill/>
          <a:ln w="9525">
            <a:noFill/>
            <a:miter lim="800000"/>
            <a:headEnd/>
            <a:tailEnd/>
          </a:ln>
        </p:spPr>
        <p:txBody>
          <a:bodyPr wrap="square" anchor="ctr">
            <a:spAutoFit/>
          </a:bodyPr>
          <a:lstStyle/>
          <a:p>
            <a:pPr algn="ctr"/>
            <a:r>
              <a:rPr lang="en-US" sz="2400" b="1" dirty="0">
                <a:cs typeface="Times New Roman" pitchFamily="18" charset="0"/>
              </a:rPr>
              <a:t>CICO Record</a:t>
            </a:r>
          </a:p>
          <a:p>
            <a:pPr algn="l"/>
            <a:endParaRPr lang="en-US" sz="2400" b="1" dirty="0"/>
          </a:p>
          <a:p>
            <a:pPr algn="l" eaLnBrk="0" hangingPunct="0"/>
            <a:r>
              <a:rPr lang="en-US" dirty="0">
                <a:cs typeface="Times New Roman" pitchFamily="18" charset="0"/>
              </a:rPr>
              <a:t>Name: ____________________________            Date: ______________</a:t>
            </a:r>
            <a:endParaRPr lang="en-US" dirty="0"/>
          </a:p>
          <a:p>
            <a:pPr algn="l" eaLnBrk="0" hangingPunct="0"/>
            <a:r>
              <a:rPr lang="en-US" dirty="0">
                <a:cs typeface="Times New Roman" pitchFamily="18" charset="0"/>
              </a:rPr>
              <a:t>            </a:t>
            </a:r>
            <a:endParaRPr lang="en-US" dirty="0" smtClean="0">
              <a:cs typeface="Times New Roman" pitchFamily="18" charset="0"/>
            </a:endParaRPr>
          </a:p>
          <a:p>
            <a:pPr algn="l" eaLnBrk="0" hangingPunct="0"/>
            <a:r>
              <a:rPr lang="en-US" dirty="0" smtClean="0">
                <a:cs typeface="Times New Roman" pitchFamily="18" charset="0"/>
              </a:rPr>
              <a:t>	3 </a:t>
            </a:r>
            <a:r>
              <a:rPr lang="en-US" dirty="0">
                <a:cs typeface="Times New Roman" pitchFamily="18" charset="0"/>
              </a:rPr>
              <a:t>= great  	            2 = </a:t>
            </a:r>
            <a:r>
              <a:rPr lang="en-US" dirty="0" smtClean="0">
                <a:cs typeface="Times New Roman" pitchFamily="18" charset="0"/>
              </a:rPr>
              <a:t>good </a:t>
            </a:r>
            <a:r>
              <a:rPr lang="en-US" dirty="0">
                <a:cs typeface="Times New Roman" pitchFamily="18" charset="0"/>
              </a:rPr>
              <a:t>		1 = hard time</a:t>
            </a:r>
            <a:endParaRPr lang="en-US" dirty="0"/>
          </a:p>
          <a:p>
            <a:pPr algn="l" eaLnBrk="0" hangingPunct="0"/>
            <a:endParaRPr lang="en-US" dirty="0"/>
          </a:p>
        </p:txBody>
      </p:sp>
      <p:graphicFrame>
        <p:nvGraphicFramePr>
          <p:cNvPr id="77827" name="Group 3"/>
          <p:cNvGraphicFramePr>
            <a:graphicFrameLocks noGrp="1"/>
          </p:cNvGraphicFramePr>
          <p:nvPr/>
        </p:nvGraphicFramePr>
        <p:xfrm>
          <a:off x="152400" y="1905001"/>
          <a:ext cx="8839202" cy="4467829"/>
        </p:xfrm>
        <a:graphic>
          <a:graphicData uri="http://schemas.openxmlformats.org/drawingml/2006/table">
            <a:tbl>
              <a:tblPr/>
              <a:tblGrid>
                <a:gridCol w="2392163"/>
                <a:gridCol w="2149013"/>
                <a:gridCol w="2149013"/>
                <a:gridCol w="2149013"/>
              </a:tblGrid>
              <a:tr h="111001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800" b="0" i="0" u="none" strike="noStrike" cap="none" normalizeH="0" baseline="0" dirty="0" smtClean="0">
                          <a:ln>
                            <a:noFill/>
                          </a:ln>
                          <a:solidFill>
                            <a:schemeClr val="tx1"/>
                          </a:solidFill>
                          <a:effectLst/>
                          <a:latin typeface="Arial" charset="0"/>
                        </a:rPr>
                        <a:t>Goals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defRPr/>
                      </a:pPr>
                      <a:r>
                        <a:rPr kumimoji="0" lang="en-US" sz="2000" b="0" i="0" u="none" strike="noStrike" cap="none" normalizeH="0" baseline="0" dirty="0" smtClean="0">
                          <a:ln>
                            <a:noFill/>
                          </a:ln>
                          <a:solidFill>
                            <a:schemeClr val="tx1"/>
                          </a:solidFill>
                          <a:effectLst/>
                          <a:latin typeface="Calibri" pitchFamily="34" charset="0"/>
                        </a:rPr>
                        <a:t>Be Respectful</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Calibri" pitchFamily="34" charset="0"/>
                          <a:cs typeface="Times New Roman" pitchFamily="18" charset="0"/>
                        </a:rPr>
                        <a:t>Hands to self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defRPr/>
                      </a:pPr>
                      <a:r>
                        <a:rPr kumimoji="0" lang="en-US" sz="2000" b="0" i="0" u="none" strike="noStrike" cap="none" normalizeH="0" baseline="0" dirty="0" smtClean="0">
                          <a:ln>
                            <a:noFill/>
                          </a:ln>
                          <a:solidFill>
                            <a:schemeClr val="tx1"/>
                          </a:solidFill>
                          <a:effectLst/>
                          <a:latin typeface="Calibri" pitchFamily="34" charset="0"/>
                        </a:rPr>
                        <a:t>Be Responsible</a:t>
                      </a:r>
                    </a:p>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2000" b="1" i="0" u="none" strike="noStrike" cap="none" normalizeH="0" baseline="0" dirty="0" smtClean="0">
                          <a:ln>
                            <a:noFill/>
                          </a:ln>
                          <a:solidFill>
                            <a:schemeClr val="tx1"/>
                          </a:solidFill>
                          <a:effectLst/>
                          <a:latin typeface="Calibri" pitchFamily="34" charset="0"/>
                        </a:rPr>
                        <a:t>Finish all work</a:t>
                      </a:r>
                    </a:p>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en-US" sz="1000" b="0" i="1"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defRPr/>
                      </a:pPr>
                      <a:r>
                        <a:rPr kumimoji="0" lang="en-US" sz="2000" b="0" i="0" u="none" strike="noStrike" cap="none" normalizeH="0" baseline="0" dirty="0" smtClean="0">
                          <a:ln>
                            <a:noFill/>
                          </a:ln>
                          <a:solidFill>
                            <a:schemeClr val="tx1"/>
                          </a:solidFill>
                          <a:effectLst/>
                          <a:latin typeface="Calibri" pitchFamily="34" charset="0"/>
                        </a:rPr>
                        <a:t>Be Safe </a:t>
                      </a:r>
                    </a:p>
                    <a:p>
                      <a:pPr marL="0" marR="0" lvl="0" indent="0" algn="ctr" defTabSz="914400" rtl="0" eaLnBrk="1" fontAlgn="base" latinLnBrk="0" hangingPunct="1">
                        <a:lnSpc>
                          <a:spcPct val="100000"/>
                        </a:lnSpc>
                        <a:spcBef>
                          <a:spcPct val="0"/>
                        </a:spcBef>
                        <a:spcAft>
                          <a:spcPct val="0"/>
                        </a:spcAft>
                        <a:buClr>
                          <a:schemeClr val="tx1"/>
                        </a:buClr>
                        <a:buSzTx/>
                        <a:buFontTx/>
                        <a:buNone/>
                        <a:tabLst/>
                        <a:defRPr/>
                      </a:pPr>
                      <a:r>
                        <a:rPr kumimoji="0" lang="en-US" sz="2000" b="1" i="0" u="none" strike="noStrike" cap="none" normalizeH="0" baseline="0" dirty="0" smtClean="0">
                          <a:ln>
                            <a:noFill/>
                          </a:ln>
                          <a:solidFill>
                            <a:schemeClr val="tx1"/>
                          </a:solidFill>
                          <a:effectLst/>
                          <a:latin typeface="Calibri" pitchFamily="34" charset="0"/>
                        </a:rPr>
                        <a:t>Keep chair legs on floor</a:t>
                      </a:r>
                      <a:endParaRPr kumimoji="0" lang="en-US" sz="20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en-US" sz="1000" b="0" i="1"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458">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Check In</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303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Before</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Recess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1329">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Before</a:t>
                      </a:r>
                    </a:p>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Lunch</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157">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After Recess</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458">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Check Out</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3       2       1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157">
                <a:tc gridSpan="2">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Today’s goal</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Today’s total points</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 name="TextBox 4"/>
          <p:cNvSpPr txBox="1"/>
          <p:nvPr/>
        </p:nvSpPr>
        <p:spPr>
          <a:xfrm>
            <a:off x="152400" y="6477000"/>
            <a:ext cx="8839200" cy="369332"/>
          </a:xfrm>
          <a:prstGeom prst="rect">
            <a:avLst/>
          </a:prstGeom>
          <a:noFill/>
        </p:spPr>
        <p:txBody>
          <a:bodyPr wrap="square" rtlCol="0">
            <a:spAutoFit/>
          </a:bodyPr>
          <a:lstStyle/>
          <a:p>
            <a:r>
              <a:rPr lang="en-US" dirty="0" smtClean="0"/>
              <a:t>Parent/Guardian Signature: _________________________</a:t>
            </a:r>
            <a:endParaRPr lang="en-US" dirty="0"/>
          </a:p>
        </p:txBody>
      </p:sp>
    </p:spTree>
    <p:extLst>
      <p:ext uri="{BB962C8B-B14F-4D97-AF65-F5344CB8AC3E}">
        <p14:creationId xmlns:p14="http://schemas.microsoft.com/office/powerpoint/2010/main" val="20373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229600" cy="762000"/>
          </a:xfrm>
        </p:spPr>
        <p:txBody>
          <a:bodyPr>
            <a:normAutofit fontScale="90000"/>
          </a:bodyPr>
          <a:lstStyle/>
          <a:p>
            <a:pPr algn="ctr"/>
            <a:r>
              <a:rPr lang="en-US" dirty="0" smtClean="0">
                <a:solidFill>
                  <a:schemeClr val="accent1"/>
                </a:solidFill>
              </a:rPr>
              <a:t>Mississippi Department of Education</a:t>
            </a:r>
            <a:br>
              <a:rPr lang="en-US" dirty="0" smtClean="0">
                <a:solidFill>
                  <a:schemeClr val="accent1"/>
                </a:solidFill>
              </a:rPr>
            </a:br>
            <a:r>
              <a:rPr lang="en-US" dirty="0" smtClean="0">
                <a:solidFill>
                  <a:schemeClr val="accent1"/>
                </a:solidFill>
              </a:rPr>
              <a:t>Response to Intervention</a:t>
            </a:r>
            <a:endParaRPr lang="en-US" dirty="0">
              <a:solidFill>
                <a:schemeClr val="accent1"/>
              </a:solidFill>
            </a:endParaRPr>
          </a:p>
        </p:txBody>
      </p:sp>
      <p:sp>
        <p:nvSpPr>
          <p:cNvPr id="4" name="Content Placeholder 3"/>
          <p:cNvSpPr>
            <a:spLocks noGrp="1"/>
          </p:cNvSpPr>
          <p:nvPr>
            <p:ph sz="quarter" idx="1"/>
          </p:nvPr>
        </p:nvSpPr>
        <p:spPr>
          <a:xfrm>
            <a:off x="228600" y="1676400"/>
            <a:ext cx="8686800" cy="4898136"/>
          </a:xfrm>
        </p:spPr>
        <p:txBody>
          <a:bodyPr/>
          <a:lstStyle/>
          <a:p>
            <a:r>
              <a:rPr lang="en-US" dirty="0" smtClean="0">
                <a:latin typeface="Calibri" pitchFamily="34" charset="0"/>
              </a:rPr>
              <a:t>Tier 1 </a:t>
            </a:r>
          </a:p>
          <a:p>
            <a:pPr lvl="1"/>
            <a:r>
              <a:rPr lang="en-US" sz="2500" dirty="0" smtClean="0">
                <a:solidFill>
                  <a:schemeClr val="tx2">
                    <a:lumMod val="75000"/>
                  </a:schemeClr>
                </a:solidFill>
                <a:latin typeface="Calibri" pitchFamily="34" charset="0"/>
              </a:rPr>
              <a:t>Quality Instruction which describes the </a:t>
            </a:r>
            <a:r>
              <a:rPr lang="en-US" sz="2500" b="1" dirty="0" smtClean="0">
                <a:solidFill>
                  <a:schemeClr val="tx2">
                    <a:lumMod val="75000"/>
                  </a:schemeClr>
                </a:solidFill>
                <a:latin typeface="Calibri" pitchFamily="34" charset="0"/>
              </a:rPr>
              <a:t>school-wide</a:t>
            </a:r>
            <a:r>
              <a:rPr lang="en-US" sz="2500" dirty="0" smtClean="0">
                <a:solidFill>
                  <a:schemeClr val="tx2">
                    <a:lumMod val="75000"/>
                  </a:schemeClr>
                </a:solidFill>
                <a:latin typeface="Calibri" pitchFamily="34" charset="0"/>
              </a:rPr>
              <a:t> efforts and practices that are available to all students; including:</a:t>
            </a:r>
          </a:p>
          <a:p>
            <a:pPr lvl="1"/>
            <a:r>
              <a:rPr lang="en-US" sz="2500" dirty="0" smtClean="0">
                <a:solidFill>
                  <a:schemeClr val="tx2">
                    <a:lumMod val="75000"/>
                  </a:schemeClr>
                </a:solidFill>
                <a:latin typeface="Calibri" pitchFamily="34" charset="0"/>
              </a:rPr>
              <a:t>Essential Elements</a:t>
            </a:r>
            <a:endParaRPr lang="en-US" sz="2300" dirty="0" smtClean="0">
              <a:solidFill>
                <a:schemeClr val="tx2">
                  <a:lumMod val="75000"/>
                </a:schemeClr>
              </a:solidFill>
              <a:latin typeface="Calibri" pitchFamily="34" charset="0"/>
            </a:endParaRPr>
          </a:p>
          <a:p>
            <a:pPr lvl="2"/>
            <a:r>
              <a:rPr lang="en-US" dirty="0" smtClean="0">
                <a:latin typeface="Calibri" pitchFamily="34" charset="0"/>
              </a:rPr>
              <a:t>4) universal screening of behavior</a:t>
            </a:r>
          </a:p>
          <a:p>
            <a:pPr lvl="2"/>
            <a:r>
              <a:rPr lang="en-US" dirty="0" smtClean="0">
                <a:latin typeface="Calibri" pitchFamily="34" charset="0"/>
              </a:rPr>
              <a:t>8) classroom and behavior management</a:t>
            </a:r>
          </a:p>
          <a:p>
            <a:pPr lvl="2"/>
            <a:r>
              <a:rPr lang="en-US" dirty="0" smtClean="0">
                <a:latin typeface="Calibri" pitchFamily="34" charset="0"/>
              </a:rPr>
              <a:t>9) system of behavioral support (school &amp; district level) </a:t>
            </a:r>
            <a:endParaRPr lang="en-US" dirty="0">
              <a:latin typeface="Calibri" pitchFamily="34" charset="0"/>
            </a:endParaRPr>
          </a:p>
        </p:txBody>
      </p:sp>
      <p:sp>
        <p:nvSpPr>
          <p:cNvPr id="6" name="Rectangle 5"/>
          <p:cNvSpPr/>
          <p:nvPr/>
        </p:nvSpPr>
        <p:spPr>
          <a:xfrm>
            <a:off x="4876800" y="6400800"/>
            <a:ext cx="4038600" cy="246221"/>
          </a:xfrm>
          <a:prstGeom prst="rect">
            <a:avLst/>
          </a:prstGeom>
        </p:spPr>
        <p:txBody>
          <a:bodyPr wrap="square">
            <a:spAutoFit/>
          </a:bodyPr>
          <a:lstStyle/>
          <a:p>
            <a:pPr algn="ctr">
              <a:buFontTx/>
              <a:buNone/>
            </a:pPr>
            <a:r>
              <a:rPr lang="en-US" sz="1000" dirty="0" smtClean="0">
                <a:latin typeface="Calibri" pitchFamily="34" charset="0"/>
              </a:rPr>
              <a:t>MDE Response to Intervention Best Practices Handbook (2010)</a:t>
            </a:r>
            <a:endParaRPr lang="en-US" sz="1000" dirty="0">
              <a:latin typeface="Calibri" pitchFamily="34" charset="0"/>
            </a:endParaRPr>
          </a:p>
        </p:txBody>
      </p:sp>
    </p:spTree>
    <p:extLst>
      <p:ext uri="{BB962C8B-B14F-4D97-AF65-F5344CB8AC3E}">
        <p14:creationId xmlns:p14="http://schemas.microsoft.com/office/powerpoint/2010/main" val="10936524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85750" y="-250825"/>
            <a:ext cx="812165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endParaRPr lang="en-US" b="1" smtClean="0">
              <a:solidFill>
                <a:srgbClr val="000000"/>
              </a:solidFill>
              <a:latin typeface="Arial" charset="0"/>
            </a:endParaRPr>
          </a:p>
          <a:p>
            <a:pPr algn="ctr" eaLnBrk="0" fontAlgn="base" hangingPunct="0">
              <a:spcBef>
                <a:spcPct val="0"/>
              </a:spcBef>
              <a:spcAft>
                <a:spcPct val="0"/>
              </a:spcAft>
            </a:pPr>
            <a:r>
              <a:rPr lang="en-US" b="1" smtClean="0">
                <a:solidFill>
                  <a:srgbClr val="000000"/>
                </a:solidFill>
                <a:latin typeface="Arial" charset="0"/>
              </a:rPr>
              <a:t>HAWK  Report</a:t>
            </a:r>
            <a:endParaRPr lang="en-US" b="1" smtClean="0">
              <a:solidFill>
                <a:srgbClr val="000000"/>
              </a:solidFill>
              <a:cs typeface="Times New Roman" pitchFamily="18" charset="0"/>
            </a:endParaRPr>
          </a:p>
          <a:p>
            <a:pPr algn="ctr" eaLnBrk="0" fontAlgn="base" hangingPunct="0">
              <a:spcBef>
                <a:spcPct val="0"/>
              </a:spcBef>
              <a:spcAft>
                <a:spcPct val="0"/>
              </a:spcAft>
            </a:pPr>
            <a:r>
              <a:rPr lang="en-US" b="1" smtClean="0">
                <a:solidFill>
                  <a:srgbClr val="000000"/>
                </a:solidFill>
                <a:cs typeface="Times New Roman" pitchFamily="18" charset="0"/>
              </a:rPr>
              <a:t>Date ________            Student _______________</a:t>
            </a:r>
            <a:r>
              <a:rPr lang="en-US" b="1" smtClean="0">
                <a:solidFill>
                  <a:srgbClr val="000000"/>
                </a:solidFill>
                <a:latin typeface="Arial" charset="0"/>
              </a:rPr>
              <a:t>Teacher___________________</a:t>
            </a:r>
          </a:p>
          <a:p>
            <a:pPr algn="ctr" eaLnBrk="0" fontAlgn="base" hangingPunct="0">
              <a:spcBef>
                <a:spcPct val="0"/>
              </a:spcBef>
              <a:spcAft>
                <a:spcPct val="0"/>
              </a:spcAft>
            </a:pPr>
            <a:r>
              <a:rPr lang="en-US" sz="1400" b="1" smtClean="0">
                <a:solidFill>
                  <a:srgbClr val="000000"/>
                </a:solidFill>
                <a:cs typeface="Times New Roman" pitchFamily="18" charset="0"/>
              </a:rPr>
              <a:t>		</a:t>
            </a:r>
          </a:p>
        </p:txBody>
      </p:sp>
      <p:graphicFrame>
        <p:nvGraphicFramePr>
          <p:cNvPr id="49234" name="Group 82"/>
          <p:cNvGraphicFramePr>
            <a:graphicFrameLocks noGrp="1"/>
          </p:cNvGraphicFramePr>
          <p:nvPr/>
        </p:nvGraphicFramePr>
        <p:xfrm>
          <a:off x="228600" y="906463"/>
          <a:ext cx="8915400" cy="5587366"/>
        </p:xfrm>
        <a:graphic>
          <a:graphicData uri="http://schemas.openxmlformats.org/drawingml/2006/table">
            <a:tbl>
              <a:tblPr/>
              <a:tblGrid>
                <a:gridCol w="1482725"/>
                <a:gridCol w="1690688"/>
                <a:gridCol w="1662112"/>
                <a:gridCol w="1481138"/>
                <a:gridCol w="1558925"/>
                <a:gridCol w="1039812"/>
              </a:tblGrid>
              <a:tr h="381000">
                <a:tc row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endParaRPr kumimoji="0" lang="en-US" sz="1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 Not Yet</a:t>
                      </a: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 Good</a:t>
                      </a: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2= Excellent</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Be Safe</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Be Respectful</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Be Your Personal Best</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hMerge="1">
                  <a:txBody>
                    <a:bodyPr/>
                    <a:lstStyle/>
                    <a:p>
                      <a:endParaRPr lang="en-US"/>
                    </a:p>
                  </a:txBody>
                  <a:tcPr/>
                </a:tc>
                <a:tc row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Teacher   initials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r>
              <a:tr h="55245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Keep hands, feet, and objects to self  </a:t>
                      </a:r>
                      <a:endParaRPr kumimoji="0" lang="en-US" sz="16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Use kind words </a:t>
                      </a:r>
                    </a:p>
                    <a:p>
                      <a:pPr marL="0" marR="0" lvl="0" indent="0" algn="ctr"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and actions  </a:t>
                      </a:r>
                      <a:endParaRPr kumimoji="0" lang="en-US" sz="16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Follow directions</a:t>
                      </a:r>
                      <a:endParaRPr kumimoji="0" lang="en-US" sz="16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70000"/>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   Working in class</a:t>
                      </a:r>
                      <a:endParaRPr kumimoji="0" lang="en-US" sz="16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vMerge="1">
                  <a:txBody>
                    <a:bodyPr/>
                    <a:lstStyle/>
                    <a:p>
                      <a:endParaRPr lang="en-US"/>
                    </a:p>
                  </a:txBody>
                  <a:tcPr/>
                </a:tc>
              </a:tr>
              <a:tr h="485775">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5775">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Recess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4675">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7363">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Lunch</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3088">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85775">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Recess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4675">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49250">
                <a:tc grid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Total Points =    </a:t>
                      </a:r>
                      <a:r>
                        <a:rPr kumimoji="0" lang="en-US" sz="1200" b="1" i="0" u="sng"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2"/>
                        </a:buClr>
                        <a:buSzPct val="70000"/>
                        <a:buFont typeface="Wingdings" pitchFamily="2" charset="2"/>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Points Possible =            50</a:t>
                      </a:r>
                      <a:endParaRPr kumimoji="0" lang="en-US" sz="12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Today ______________%</a:t>
                      </a:r>
                      <a:endParaRPr kumimoji="0" lang="en-US" sz="12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Goal ______________%</a:t>
                      </a:r>
                      <a:endParaRPr kumimoji="0" lang="en-US" sz="12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41005388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381000" y="914400"/>
          <a:ext cx="8458200" cy="5761036"/>
        </p:xfrm>
        <a:graphic>
          <a:graphicData uri="http://schemas.openxmlformats.org/drawingml/2006/table">
            <a:tbl>
              <a:tblPr/>
              <a:tblGrid>
                <a:gridCol w="2116138"/>
                <a:gridCol w="2803525"/>
                <a:gridCol w="3538537"/>
              </a:tblGrid>
              <a:tr h="2743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CICO element</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Variations/ options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Issues of concerns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1.</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Check in Check out staff</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Educational/instructional assistant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School counselor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High school mentor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Consistency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Efficiency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One person or two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Freeing up time for person to do the job well</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2. Check in/out routine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Come to school early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Leave class early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Same location/different locations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What about tardy students</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Missing instruction time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How does it work for busers, walkers, car riders?</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3. Point system and daily report card</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Numbers/words/smiley faces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0, 1, 2</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1, 2, 3</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great, OK, bad (difficult time)</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Age appropriate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I get a point for being honest/ trying (1, 2 , 3)</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4. Report home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Meet with parents individually as part of the CICO training</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Provide ideas for comments to write back, things to say to student, how to deal with a bad day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Staff mentor signs off if family can’t</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Parents might correct kid again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Student may forge parent signature</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5. Identifying students to participate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Final recommendation by TAT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Review of ODRs, teacher concern, family request, student request, administrator request</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Avoid reacting to make this a ‘punishment’</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6. Staff training</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 few at a time (start small to build routine &amp; success)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All at once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Efficiency in teaching time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Won’t remember unless using CICO</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What happens when a student gets an office discipline referral?</a:t>
                      </a:r>
                      <a:endParaRPr kumimoji="0" lang="en-US" sz="18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08" name="Text Box 36"/>
          <p:cNvSpPr txBox="1">
            <a:spLocks noChangeArrowheads="1"/>
          </p:cNvSpPr>
          <p:nvPr/>
        </p:nvSpPr>
        <p:spPr bwMode="auto">
          <a:xfrm>
            <a:off x="1981200" y="76200"/>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a:latin typeface="Calibri" pitchFamily="34" charset="0"/>
              </a:rPr>
              <a:t>Adaptations and </a:t>
            </a:r>
            <a:r>
              <a:rPr lang="en-US" dirty="0" smtClean="0">
                <a:latin typeface="Calibri" pitchFamily="34" charset="0"/>
              </a:rPr>
              <a:t>Variations                                              </a:t>
            </a:r>
            <a:r>
              <a:rPr lang="en-US" sz="1400" dirty="0" smtClean="0">
                <a:latin typeface="Calibri" pitchFamily="34" charset="0"/>
              </a:rPr>
              <a:t>Todd, A. (2010) Check-in Check-Out:  The Intervention</a:t>
            </a:r>
            <a:endParaRPr lang="en-US" sz="1400" dirty="0">
              <a:latin typeface="Calibri" pitchFamily="34" charset="0"/>
            </a:endParaRPr>
          </a:p>
        </p:txBody>
      </p:sp>
    </p:spTree>
    <p:extLst>
      <p:ext uri="{BB962C8B-B14F-4D97-AF65-F5344CB8AC3E}">
        <p14:creationId xmlns:p14="http://schemas.microsoft.com/office/powerpoint/2010/main" val="2439613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Group 2"/>
          <p:cNvGraphicFramePr>
            <a:graphicFrameLocks noGrp="1"/>
          </p:cNvGraphicFramePr>
          <p:nvPr/>
        </p:nvGraphicFramePr>
        <p:xfrm>
          <a:off x="381000" y="762000"/>
          <a:ext cx="8382000" cy="5715001"/>
        </p:xfrm>
        <a:graphic>
          <a:graphicData uri="http://schemas.openxmlformats.org/drawingml/2006/table">
            <a:tbl>
              <a:tblPr/>
              <a:tblGrid>
                <a:gridCol w="2097088"/>
                <a:gridCol w="2778125"/>
                <a:gridCol w="3506787"/>
              </a:tblGrid>
              <a:tr h="1357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omic Sans MS" pitchFamily="66" charset="0"/>
                          <a:cs typeface="Times New Roman" pitchFamily="18" charset="0"/>
                        </a:rPr>
                        <a:t>7. Student training</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As a group</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Individually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Daily prompts for routine the first five days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What to do if staff/teacher isn’t available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Teach students to remind staff/teachers to use program</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Loss of card during the day</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8. Substitute staff</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Train a back up check in and check out person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Rotate roles so many people can contribute as needed</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Administrator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Front office staff for tardy students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CICO cheat sheet for substitute teacher folder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Lack of opportunity to maintain fluency, positive practice, consistency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Prevent punitive approach</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2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9. Point trading system</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Spending schedule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Need a variation of items/activities to fit many situations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Discounted school activities work really well</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Prizes/activities for whole class are great for kids who like peer attention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Too often</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Not often enough</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Student absent on spending day</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Financial costs for rewards</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Time costs for staff who are ‘earned’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9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cs typeface="Times New Roman" pitchFamily="18" charset="0"/>
                        </a:rPr>
                        <a:t>10. Team meeting to review student progress</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Weekly data review, call a meeting as needed</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mic Sans MS" pitchFamily="66" charset="0"/>
                          <a:cs typeface="Times New Roman" pitchFamily="18" charset="0"/>
                        </a:rPr>
                        <a:t>Email check in with teachers/families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omic Sans MS" pitchFamily="66" charset="0"/>
                          <a:cs typeface="Times New Roman" pitchFamily="18" charset="0"/>
                        </a:rPr>
                        <a:t>Coordinator not available/ no meeting… no meeting/ no data review…. No data review.. program and/or kid get a bad name if it doesn’t work</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20" name="Text Box 24"/>
          <p:cNvSpPr txBox="1">
            <a:spLocks noChangeArrowheads="1"/>
          </p:cNvSpPr>
          <p:nvPr/>
        </p:nvSpPr>
        <p:spPr bwMode="auto">
          <a:xfrm>
            <a:off x="1143000" y="1524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a:latin typeface="Calibri" pitchFamily="34" charset="0"/>
              </a:rPr>
              <a:t>Adaptations and variations </a:t>
            </a:r>
            <a:r>
              <a:rPr lang="en-US" dirty="0" smtClean="0">
                <a:latin typeface="Calibri" pitchFamily="34" charset="0"/>
              </a:rPr>
              <a:t>(continued)</a:t>
            </a:r>
            <a:endParaRPr lang="en-US" dirty="0">
              <a:latin typeface="Calibri" pitchFamily="34" charset="0"/>
            </a:endParaRPr>
          </a:p>
        </p:txBody>
      </p:sp>
    </p:spTree>
    <p:extLst>
      <p:ext uri="{BB962C8B-B14F-4D97-AF65-F5344CB8AC3E}">
        <p14:creationId xmlns:p14="http://schemas.microsoft.com/office/powerpoint/2010/main" val="2946048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81000" y="304800"/>
            <a:ext cx="8229600" cy="685800"/>
          </a:xfrm>
        </p:spPr>
        <p:txBody>
          <a:bodyPr rtlCol="0">
            <a:normAutofit/>
          </a:bodyPr>
          <a:lstStyle/>
          <a:p>
            <a:pPr eaLnBrk="1" fontAlgn="auto" hangingPunct="1">
              <a:spcAft>
                <a:spcPts val="0"/>
              </a:spcAft>
              <a:defRPr/>
            </a:pPr>
            <a:r>
              <a:rPr lang="en-US" b="1" dirty="0" smtClean="0">
                <a:solidFill>
                  <a:schemeClr val="accent1"/>
                </a:solidFill>
              </a:rPr>
              <a:t>Some Research Articles</a:t>
            </a:r>
            <a:endParaRPr lang="en-US" b="1" dirty="0" smtClean="0"/>
          </a:p>
        </p:txBody>
      </p:sp>
      <p:sp>
        <p:nvSpPr>
          <p:cNvPr id="44035" name="Rectangle 3"/>
          <p:cNvSpPr>
            <a:spLocks noGrp="1" noChangeArrowheads="1"/>
          </p:cNvSpPr>
          <p:nvPr>
            <p:ph sz="quarter" idx="1"/>
          </p:nvPr>
        </p:nvSpPr>
        <p:spPr/>
        <p:txBody>
          <a:bodyPr/>
          <a:lstStyle/>
          <a:p>
            <a:pPr lvl="1" eaLnBrk="1" hangingPunct="1">
              <a:buFontTx/>
              <a:buNone/>
            </a:pPr>
            <a:r>
              <a:rPr lang="en-US" dirty="0" err="1" smtClean="0">
                <a:solidFill>
                  <a:schemeClr val="tx2">
                    <a:lumMod val="75000"/>
                  </a:schemeClr>
                </a:solidFill>
              </a:rPr>
              <a:t>Hawken</a:t>
            </a:r>
            <a:r>
              <a:rPr lang="en-US" dirty="0" smtClean="0">
                <a:solidFill>
                  <a:schemeClr val="tx2">
                    <a:lumMod val="75000"/>
                  </a:schemeClr>
                </a:solidFill>
              </a:rPr>
              <a:t>, L. S. &amp; Horner R. H., (2003) Implementing a Targeted Group Intervention Within a School-Wide System of Behavior Support. </a:t>
            </a:r>
            <a:r>
              <a:rPr lang="en-US" i="1" dirty="0" smtClean="0">
                <a:solidFill>
                  <a:schemeClr val="tx2">
                    <a:lumMod val="75000"/>
                  </a:schemeClr>
                </a:solidFill>
              </a:rPr>
              <a:t>Journal of Behavioral Education, 12, 225-240.</a:t>
            </a:r>
          </a:p>
          <a:p>
            <a:pPr lvl="1" eaLnBrk="1" hangingPunct="1">
              <a:buFontTx/>
              <a:buNone/>
            </a:pPr>
            <a:endParaRPr lang="en-US" i="1" dirty="0" smtClean="0">
              <a:solidFill>
                <a:schemeClr val="tx2">
                  <a:lumMod val="75000"/>
                </a:schemeClr>
              </a:solidFill>
            </a:endParaRPr>
          </a:p>
          <a:p>
            <a:pPr lvl="1" eaLnBrk="1" hangingPunct="1">
              <a:buFontTx/>
              <a:buNone/>
            </a:pPr>
            <a:r>
              <a:rPr lang="en-US" dirty="0" smtClean="0">
                <a:solidFill>
                  <a:schemeClr val="tx2">
                    <a:lumMod val="75000"/>
                  </a:schemeClr>
                </a:solidFill>
              </a:rPr>
              <a:t>March, R. E. &amp; Horner, R. H. (2002) Feasibility and contributions of functional behavioral assessment in schools. </a:t>
            </a:r>
            <a:r>
              <a:rPr lang="en-US" i="1" dirty="0" smtClean="0">
                <a:solidFill>
                  <a:schemeClr val="tx2">
                    <a:lumMod val="75000"/>
                  </a:schemeClr>
                </a:solidFill>
              </a:rPr>
              <a:t> Journal of Emotional and Behavioral Disorders,</a:t>
            </a:r>
            <a:r>
              <a:rPr lang="en-US" dirty="0" smtClean="0">
                <a:solidFill>
                  <a:schemeClr val="tx2">
                    <a:lumMod val="75000"/>
                  </a:schemeClr>
                </a:solidFill>
              </a:rPr>
              <a:t> </a:t>
            </a:r>
            <a:r>
              <a:rPr lang="en-US" i="1" dirty="0" smtClean="0">
                <a:solidFill>
                  <a:schemeClr val="tx2">
                    <a:lumMod val="75000"/>
                  </a:schemeClr>
                </a:solidFill>
              </a:rPr>
              <a:t>10</a:t>
            </a:r>
            <a:r>
              <a:rPr lang="en-US" dirty="0" smtClean="0">
                <a:solidFill>
                  <a:schemeClr val="tx2">
                    <a:lumMod val="75000"/>
                  </a:schemeClr>
                </a:solidFill>
              </a:rPr>
              <a:t>, 158-70.</a:t>
            </a:r>
            <a:endParaRPr lang="en-US" sz="2500" dirty="0" smtClean="0">
              <a:solidFill>
                <a:schemeClr val="tx2">
                  <a:lumMod val="75000"/>
                </a:schemeClr>
              </a:solidFill>
            </a:endParaRPr>
          </a:p>
        </p:txBody>
      </p:sp>
    </p:spTree>
    <p:extLst>
      <p:ext uri="{BB962C8B-B14F-4D97-AF65-F5344CB8AC3E}">
        <p14:creationId xmlns:p14="http://schemas.microsoft.com/office/powerpoint/2010/main" val="368286100"/>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85800" y="304801"/>
            <a:ext cx="7772400" cy="685800"/>
          </a:xfrm>
        </p:spPr>
        <p:txBody>
          <a:bodyPr>
            <a:noAutofit/>
          </a:bodyPr>
          <a:lstStyle/>
          <a:p>
            <a:pPr eaLnBrk="1" hangingPunct="1"/>
            <a:r>
              <a:rPr lang="en-US" sz="2800" b="1" dirty="0" smtClean="0">
                <a:solidFill>
                  <a:schemeClr val="accent1"/>
                </a:solidFill>
              </a:rPr>
              <a:t>Resources for Implementing the BEP</a:t>
            </a:r>
          </a:p>
        </p:txBody>
      </p:sp>
      <p:sp>
        <p:nvSpPr>
          <p:cNvPr id="45060" name="Rectangle 3"/>
          <p:cNvSpPr>
            <a:spLocks noGrp="1" noChangeArrowheads="1"/>
          </p:cNvSpPr>
          <p:nvPr>
            <p:ph type="body" sz="half" idx="1"/>
          </p:nvPr>
        </p:nvSpPr>
        <p:spPr>
          <a:xfrm>
            <a:off x="609600" y="1447800"/>
            <a:ext cx="4495800" cy="4572000"/>
          </a:xfrm>
        </p:spPr>
        <p:txBody>
          <a:bodyPr/>
          <a:lstStyle/>
          <a:p>
            <a:pPr eaLnBrk="1" hangingPunct="1">
              <a:buFont typeface="Wingdings" pitchFamily="2" charset="2"/>
              <a:buNone/>
            </a:pPr>
            <a:endParaRPr lang="en-US" sz="1800" dirty="0" smtClean="0"/>
          </a:p>
          <a:p>
            <a:pPr eaLnBrk="1" hangingPunct="1"/>
            <a:r>
              <a:rPr lang="en-US" sz="2000" dirty="0" smtClean="0"/>
              <a:t>Crone, Horner, &amp; </a:t>
            </a:r>
            <a:r>
              <a:rPr lang="en-US" sz="2000" dirty="0" err="1" smtClean="0"/>
              <a:t>Hawken</a:t>
            </a:r>
            <a:r>
              <a:rPr lang="en-US" sz="2000" dirty="0" smtClean="0"/>
              <a:t> (2004). </a:t>
            </a:r>
            <a:r>
              <a:rPr lang="en-US" sz="2000" i="1" dirty="0" smtClean="0"/>
              <a:t>Responding to Problem Behavior in Schools: The Behavior Education Program</a:t>
            </a:r>
            <a:r>
              <a:rPr lang="en-US" sz="2000" dirty="0" smtClean="0"/>
              <a:t>. New York, NY: Guilford Press</a:t>
            </a:r>
          </a:p>
          <a:p>
            <a:pPr eaLnBrk="1" hangingPunct="1"/>
            <a:endParaRPr lang="en-US" sz="2000" dirty="0" smtClean="0"/>
          </a:p>
          <a:p>
            <a:pPr eaLnBrk="1" hangingPunct="1">
              <a:buFont typeface="Wingdings" pitchFamily="2" charset="2"/>
              <a:buNone/>
            </a:pPr>
            <a:endParaRPr lang="en-US" sz="2000" dirty="0" smtClean="0"/>
          </a:p>
          <a:p>
            <a:pPr eaLnBrk="1" hangingPunct="1"/>
            <a:r>
              <a:rPr lang="en-US" sz="2000" dirty="0" err="1" smtClean="0"/>
              <a:t>Hawken</a:t>
            </a:r>
            <a:r>
              <a:rPr lang="en-US" sz="2000" dirty="0" smtClean="0"/>
              <a:t>, </a:t>
            </a:r>
            <a:r>
              <a:rPr lang="en-US" sz="2000" dirty="0" err="1" smtClean="0"/>
              <a:t>Pettersson</a:t>
            </a:r>
            <a:r>
              <a:rPr lang="en-US" sz="2000" dirty="0" smtClean="0"/>
              <a:t>, </a:t>
            </a:r>
            <a:r>
              <a:rPr lang="en-US" sz="2000" dirty="0" err="1" smtClean="0"/>
              <a:t>Mootz</a:t>
            </a:r>
            <a:r>
              <a:rPr lang="en-US" sz="2000" dirty="0" smtClean="0"/>
              <a:t>, &amp; Anderson (2006). </a:t>
            </a:r>
            <a:r>
              <a:rPr lang="en-US" sz="2000" i="1" dirty="0" smtClean="0"/>
              <a:t>The Behavior Education Program: A Check-In, Check-Out Intervention for Students at Risk.</a:t>
            </a:r>
            <a:r>
              <a:rPr lang="en-US" sz="2000" dirty="0" smtClean="0"/>
              <a:t> New York, NY: Guilford Press</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 2005 by The </a:t>
            </a:r>
          </a:p>
        </p:txBody>
      </p:sp>
      <p:pic>
        <p:nvPicPr>
          <p:cNvPr id="4506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52400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5062" name="Picture 6" descr="Cover 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5500" y="4178166"/>
            <a:ext cx="1752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73090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1"/>
            <a:ext cx="7772400" cy="685800"/>
          </a:xfrm>
        </p:spPr>
        <p:txBody>
          <a:bodyPr/>
          <a:lstStyle/>
          <a:p>
            <a:r>
              <a:rPr lang="en-US" b="1" dirty="0" smtClean="0">
                <a:solidFill>
                  <a:schemeClr val="accent1"/>
                </a:solidFill>
              </a:rPr>
              <a:t>Contact Information:</a:t>
            </a:r>
            <a:endParaRPr lang="en-US" b="1" dirty="0">
              <a:solidFill>
                <a:schemeClr val="accent1"/>
              </a:solidFill>
            </a:endParaRPr>
          </a:p>
        </p:txBody>
      </p:sp>
      <p:sp>
        <p:nvSpPr>
          <p:cNvPr id="6" name="Content Placeholder 2"/>
          <p:cNvSpPr>
            <a:spLocks noGrp="1"/>
          </p:cNvSpPr>
          <p:nvPr>
            <p:ph type="body" sz="half" idx="1"/>
          </p:nvPr>
        </p:nvSpPr>
        <p:spPr>
          <a:xfrm>
            <a:off x="914400" y="2286000"/>
            <a:ext cx="7467600" cy="3844925"/>
          </a:xfrm>
          <a:prstGeom prst="rect">
            <a:avLst/>
          </a:prstGeom>
        </p:spPr>
        <p:txBody>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solidFill>
                <a:effectLst/>
                <a:uLnTx/>
                <a:uFillTx/>
              </a:rPr>
              <a:t>Sydney Wise</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 </a:t>
            </a: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solidFill>
                <a:effectLst/>
                <a:uLnTx/>
                <a:uFillTx/>
              </a:rPr>
              <a:t>REACH-MS</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rPr>
              <a:t>s</a:t>
            </a:r>
            <a:r>
              <a:rPr kumimoji="0" lang="en-US" sz="4000" b="0" i="0" u="none" strike="noStrike" kern="0" cap="none" spc="0" normalizeH="0" baseline="0" noProof="0" dirty="0" smtClean="0">
                <a:ln>
                  <a:noFill/>
                </a:ln>
                <a:solidFill>
                  <a:sysClr val="windowText" lastClr="000000"/>
                </a:solidFill>
                <a:effectLst/>
                <a:uLnTx/>
                <a:uFillTx/>
              </a:rPr>
              <a:t>ydney.wise@usm.edu</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rPr>
              <a:t> </a:t>
            </a: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1" u="sng" strike="noStrike" kern="0" cap="none" spc="0" normalizeH="0" baseline="0" noProof="0" dirty="0">
                <a:ln>
                  <a:noFill/>
                </a:ln>
                <a:solidFill>
                  <a:sysClr val="windowText" lastClr="000000"/>
                </a:solidFill>
                <a:effectLst/>
                <a:uLnTx/>
                <a:uFillTx/>
                <a:hlinkClick r:id="rId2"/>
              </a:rPr>
              <a:t>www.usm.edu/reachms</a:t>
            </a:r>
            <a:endParaRPr kumimoji="0" lang="en-US" sz="4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206601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6"/>
          <p:cNvSpPr>
            <a:spLocks noGrp="1" noChangeArrowheads="1"/>
          </p:cNvSpPr>
          <p:nvPr/>
        </p:nvSpPr>
        <p:spPr bwMode="auto">
          <a:xfrm>
            <a:off x="685800" y="304800"/>
            <a:ext cx="7772400" cy="685800"/>
          </a:xfrm>
          <a:prstGeom prst="rect">
            <a:avLst/>
          </a:prstGeom>
          <a:noFill/>
          <a:ln w="9525">
            <a:noFill/>
            <a:miter lim="800000"/>
            <a:headEnd/>
            <a:tailEnd/>
          </a:ln>
        </p:spPr>
        <p:txBody>
          <a:bodyPr anchor="b"/>
          <a:lstStyle/>
          <a:p>
            <a:pPr algn="ctr" eaLnBrk="0" hangingPunct="0"/>
            <a:r>
              <a:rPr lang="en-US" sz="4200" b="1" dirty="0">
                <a:solidFill>
                  <a:schemeClr val="tx2"/>
                </a:solidFill>
                <a:effectLst>
                  <a:outerShdw blurRad="38100" dist="38100" dir="2700000" algn="tl">
                    <a:srgbClr val="000000">
                      <a:alpha val="43137"/>
                    </a:srgbClr>
                  </a:outerShdw>
                </a:effectLst>
                <a:latin typeface="+mj-lt"/>
              </a:rPr>
              <a:t>Blended Initiatives</a:t>
            </a:r>
          </a:p>
        </p:txBody>
      </p:sp>
      <p:grpSp>
        <p:nvGrpSpPr>
          <p:cNvPr id="23555" name="Group 49"/>
          <p:cNvGrpSpPr>
            <a:grpSpLocks/>
          </p:cNvGrpSpPr>
          <p:nvPr/>
        </p:nvGrpSpPr>
        <p:grpSpPr bwMode="auto">
          <a:xfrm>
            <a:off x="762000" y="914400"/>
            <a:ext cx="7606518" cy="5563601"/>
            <a:chOff x="-6" y="496"/>
            <a:chExt cx="5780" cy="3476"/>
          </a:xfrm>
        </p:grpSpPr>
        <p:grpSp>
          <p:nvGrpSpPr>
            <p:cNvPr id="23557" name="Group 2"/>
            <p:cNvGrpSpPr>
              <a:grpSpLocks/>
            </p:cNvGrpSpPr>
            <p:nvPr/>
          </p:nvGrpSpPr>
          <p:grpSpPr bwMode="auto">
            <a:xfrm>
              <a:off x="144" y="496"/>
              <a:ext cx="1952" cy="478"/>
              <a:chOff x="144" y="510"/>
              <a:chExt cx="1952" cy="478"/>
            </a:xfrm>
          </p:grpSpPr>
          <p:sp>
            <p:nvSpPr>
              <p:cNvPr id="23600" name="Text Box 3"/>
              <p:cNvSpPr txBox="1">
                <a:spLocks noChangeArrowheads="1"/>
              </p:cNvSpPr>
              <p:nvPr/>
            </p:nvSpPr>
            <p:spPr bwMode="auto">
              <a:xfrm>
                <a:off x="144" y="510"/>
                <a:ext cx="1952" cy="461"/>
              </a:xfrm>
              <a:prstGeom prst="rect">
                <a:avLst/>
              </a:prstGeom>
              <a:noFill/>
              <a:ln w="9525">
                <a:noFill/>
                <a:miter lim="800000"/>
                <a:headEnd/>
                <a:tailEnd/>
              </a:ln>
            </p:spPr>
            <p:txBody>
              <a:bodyPr wrap="square" anchor="ctr">
                <a:spAutoFit/>
              </a:bodyPr>
              <a:lstStyle/>
              <a:p>
                <a:pPr algn="ctr" eaLnBrk="0" hangingPunct="0"/>
                <a:r>
                  <a:rPr lang="en-US" dirty="0" smtClean="0">
                    <a:latin typeface="Arial" pitchFamily="34" charset="0"/>
                  </a:rPr>
                  <a:t> </a:t>
                </a:r>
              </a:p>
              <a:p>
                <a:pPr algn="ctr" eaLnBrk="0" hangingPunct="0"/>
                <a:r>
                  <a:rPr lang="en-US" dirty="0" smtClean="0">
                    <a:latin typeface="Arial" pitchFamily="34" charset="0"/>
                  </a:rPr>
                  <a:t> Academic </a:t>
                </a:r>
                <a:r>
                  <a:rPr lang="en-US" dirty="0">
                    <a:latin typeface="Arial" pitchFamily="34" charset="0"/>
                  </a:rPr>
                  <a:t>Systems</a:t>
                </a:r>
                <a:endParaRPr lang="en-US" sz="2400" dirty="0">
                  <a:latin typeface="Arial" pitchFamily="34" charset="0"/>
                </a:endParaRPr>
              </a:p>
            </p:txBody>
          </p:sp>
          <p:sp>
            <p:nvSpPr>
              <p:cNvPr id="23601" name="Rectangle 4"/>
              <p:cNvSpPr>
                <a:spLocks noChangeArrowheads="1"/>
              </p:cNvSpPr>
              <p:nvPr/>
            </p:nvSpPr>
            <p:spPr bwMode="auto">
              <a:xfrm>
                <a:off x="250" y="748"/>
                <a:ext cx="1738" cy="240"/>
              </a:xfrm>
              <a:prstGeom prst="rect">
                <a:avLst/>
              </a:prstGeom>
              <a:noFill/>
              <a:ln w="9525">
                <a:solidFill>
                  <a:schemeClr val="tx1"/>
                </a:solidFill>
                <a:miter lim="800000"/>
                <a:headEnd/>
                <a:tailEnd/>
              </a:ln>
            </p:spPr>
            <p:txBody>
              <a:bodyPr wrap="none" anchor="ctr"/>
              <a:lstStyle/>
              <a:p>
                <a:pPr algn="ctr"/>
                <a:endParaRPr lang="en-US" sz="2400" dirty="0">
                  <a:latin typeface="Times New Roman" pitchFamily="18" charset="0"/>
                </a:endParaRPr>
              </a:p>
            </p:txBody>
          </p:sp>
        </p:grpSp>
        <p:grpSp>
          <p:nvGrpSpPr>
            <p:cNvPr id="23558" name="Group 5"/>
            <p:cNvGrpSpPr>
              <a:grpSpLocks/>
            </p:cNvGrpSpPr>
            <p:nvPr/>
          </p:nvGrpSpPr>
          <p:grpSpPr bwMode="auto">
            <a:xfrm>
              <a:off x="3744" y="682"/>
              <a:ext cx="1834" cy="314"/>
              <a:chOff x="3744" y="668"/>
              <a:chExt cx="1834" cy="314"/>
            </a:xfrm>
          </p:grpSpPr>
          <p:sp>
            <p:nvSpPr>
              <p:cNvPr id="23598" name="Text Box 6"/>
              <p:cNvSpPr txBox="1">
                <a:spLocks noChangeArrowheads="1"/>
              </p:cNvSpPr>
              <p:nvPr/>
            </p:nvSpPr>
            <p:spPr bwMode="auto">
              <a:xfrm>
                <a:off x="3770" y="668"/>
                <a:ext cx="1808" cy="314"/>
              </a:xfrm>
              <a:prstGeom prst="rect">
                <a:avLst/>
              </a:prstGeom>
              <a:noFill/>
              <a:ln w="9525">
                <a:noFill/>
                <a:miter lim="800000"/>
                <a:headEnd/>
                <a:tailEnd/>
              </a:ln>
            </p:spPr>
            <p:txBody>
              <a:bodyPr wrap="square">
                <a:spAutoFit/>
              </a:bodyPr>
              <a:lstStyle/>
              <a:p>
                <a:pPr algn="ctr" eaLnBrk="0" hangingPunct="0"/>
                <a:r>
                  <a:rPr lang="en-US" dirty="0">
                    <a:latin typeface="Arial" pitchFamily="34" charset="0"/>
                  </a:rPr>
                  <a:t>Behavioral Systems</a:t>
                </a:r>
                <a:endParaRPr lang="en-US" sz="2400" dirty="0">
                  <a:latin typeface="Arial" pitchFamily="34" charset="0"/>
                </a:endParaRPr>
              </a:p>
            </p:txBody>
          </p:sp>
          <p:sp>
            <p:nvSpPr>
              <p:cNvPr id="23599" name="Rectangle 7"/>
              <p:cNvSpPr>
                <a:spLocks noChangeArrowheads="1"/>
              </p:cNvSpPr>
              <p:nvPr/>
            </p:nvSpPr>
            <p:spPr bwMode="auto">
              <a:xfrm>
                <a:off x="3744" y="720"/>
                <a:ext cx="1728" cy="240"/>
              </a:xfrm>
              <a:prstGeom prst="rect">
                <a:avLst/>
              </a:prstGeom>
              <a:noFill/>
              <a:ln w="9525">
                <a:solidFill>
                  <a:schemeClr val="tx1"/>
                </a:solidFill>
                <a:miter lim="800000"/>
                <a:headEnd/>
                <a:tailEnd/>
              </a:ln>
            </p:spPr>
            <p:txBody>
              <a:bodyPr wrap="none" anchor="ctr"/>
              <a:lstStyle/>
              <a:p>
                <a:pPr algn="ctr"/>
                <a:endParaRPr lang="en-US" sz="2400" dirty="0">
                  <a:latin typeface="Times New Roman" pitchFamily="18" charset="0"/>
                </a:endParaRPr>
              </a:p>
            </p:txBody>
          </p:sp>
        </p:grpSp>
        <p:grpSp>
          <p:nvGrpSpPr>
            <p:cNvPr id="23559" name="Group 8"/>
            <p:cNvGrpSpPr>
              <a:grpSpLocks/>
            </p:cNvGrpSpPr>
            <p:nvPr/>
          </p:nvGrpSpPr>
          <p:grpSpPr bwMode="auto">
            <a:xfrm>
              <a:off x="2016" y="1200"/>
              <a:ext cx="1656" cy="2772"/>
              <a:chOff x="2016" y="1296"/>
              <a:chExt cx="1656" cy="2772"/>
            </a:xfrm>
          </p:grpSpPr>
          <p:sp>
            <p:nvSpPr>
              <p:cNvPr id="23591" name="Freeform 9"/>
              <p:cNvSpPr>
                <a:spLocks/>
              </p:cNvSpPr>
              <p:nvPr/>
            </p:nvSpPr>
            <p:spPr bwMode="auto">
              <a:xfrm>
                <a:off x="2713" y="1296"/>
                <a:ext cx="107" cy="377"/>
              </a:xfrm>
              <a:custGeom>
                <a:avLst/>
                <a:gdLst>
                  <a:gd name="T0" fmla="*/ 107 w 107"/>
                  <a:gd name="T1" fmla="*/ 0 h 377"/>
                  <a:gd name="T2" fmla="*/ 107 w 107"/>
                  <a:gd name="T3" fmla="*/ 377 h 377"/>
                  <a:gd name="T4" fmla="*/ 0 w 107"/>
                  <a:gd name="T5" fmla="*/ 377 h 377"/>
                  <a:gd name="T6" fmla="*/ 107 w 107"/>
                  <a:gd name="T7" fmla="*/ 0 h 377"/>
                  <a:gd name="T8" fmla="*/ 0 60000 65536"/>
                  <a:gd name="T9" fmla="*/ 0 60000 65536"/>
                  <a:gd name="T10" fmla="*/ 0 60000 65536"/>
                  <a:gd name="T11" fmla="*/ 0 60000 65536"/>
                  <a:gd name="T12" fmla="*/ 0 w 107"/>
                  <a:gd name="T13" fmla="*/ 0 h 377"/>
                  <a:gd name="T14" fmla="*/ 107 w 107"/>
                  <a:gd name="T15" fmla="*/ 377 h 377"/>
                </a:gdLst>
                <a:ahLst/>
                <a:cxnLst>
                  <a:cxn ang="T8">
                    <a:pos x="T0" y="T1"/>
                  </a:cxn>
                  <a:cxn ang="T9">
                    <a:pos x="T2" y="T3"/>
                  </a:cxn>
                  <a:cxn ang="T10">
                    <a:pos x="T4" y="T5"/>
                  </a:cxn>
                  <a:cxn ang="T11">
                    <a:pos x="T6" y="T7"/>
                  </a:cxn>
                </a:cxnLst>
                <a:rect l="T12" t="T13" r="T14" b="T15"/>
                <a:pathLst>
                  <a:path w="107" h="377">
                    <a:moveTo>
                      <a:pt x="107" y="0"/>
                    </a:moveTo>
                    <a:lnTo>
                      <a:pt x="107" y="377"/>
                    </a:lnTo>
                    <a:lnTo>
                      <a:pt x="0" y="377"/>
                    </a:lnTo>
                    <a:lnTo>
                      <a:pt x="107" y="0"/>
                    </a:lnTo>
                    <a:close/>
                  </a:path>
                </a:pathLst>
              </a:custGeom>
              <a:solidFill>
                <a:srgbClr val="FF0000"/>
              </a:solidFill>
              <a:ln w="12700">
                <a:solidFill>
                  <a:srgbClr val="000000"/>
                </a:solidFill>
                <a:round/>
                <a:headEnd/>
                <a:tailEnd/>
              </a:ln>
            </p:spPr>
            <p:txBody>
              <a:bodyPr/>
              <a:lstStyle/>
              <a:p>
                <a:pPr algn="ctr"/>
                <a:endParaRPr lang="en-US" sz="2400" dirty="0">
                  <a:latin typeface="Times New Roman" pitchFamily="18" charset="0"/>
                </a:endParaRPr>
              </a:p>
            </p:txBody>
          </p:sp>
          <p:grpSp>
            <p:nvGrpSpPr>
              <p:cNvPr id="23592" name="Group 10"/>
              <p:cNvGrpSpPr>
                <a:grpSpLocks/>
              </p:cNvGrpSpPr>
              <p:nvPr/>
            </p:nvGrpSpPr>
            <p:grpSpPr bwMode="auto">
              <a:xfrm>
                <a:off x="2016" y="1296"/>
                <a:ext cx="1656" cy="2772"/>
                <a:chOff x="2022" y="1296"/>
                <a:chExt cx="1656" cy="2772"/>
              </a:xfrm>
            </p:grpSpPr>
            <p:sp>
              <p:nvSpPr>
                <p:cNvPr id="23593" name="Freeform 11"/>
                <p:cNvSpPr>
                  <a:spLocks/>
                </p:cNvSpPr>
                <p:nvPr/>
              </p:nvSpPr>
              <p:spPr bwMode="auto">
                <a:xfrm>
                  <a:off x="2022" y="2092"/>
                  <a:ext cx="798" cy="1976"/>
                </a:xfrm>
                <a:custGeom>
                  <a:avLst/>
                  <a:gdLst>
                    <a:gd name="T0" fmla="*/ 798 w 798"/>
                    <a:gd name="T1" fmla="*/ 0 h 1976"/>
                    <a:gd name="T2" fmla="*/ 554 w 798"/>
                    <a:gd name="T3" fmla="*/ 0 h 1976"/>
                    <a:gd name="T4" fmla="*/ 0 w 798"/>
                    <a:gd name="T5" fmla="*/ 1976 h 1976"/>
                    <a:gd name="T6" fmla="*/ 798 w 798"/>
                    <a:gd name="T7" fmla="*/ 1976 h 1976"/>
                    <a:gd name="T8" fmla="*/ 798 w 798"/>
                    <a:gd name="T9" fmla="*/ 0 h 1976"/>
                    <a:gd name="T10" fmla="*/ 0 60000 65536"/>
                    <a:gd name="T11" fmla="*/ 0 60000 65536"/>
                    <a:gd name="T12" fmla="*/ 0 60000 65536"/>
                    <a:gd name="T13" fmla="*/ 0 60000 65536"/>
                    <a:gd name="T14" fmla="*/ 0 60000 65536"/>
                    <a:gd name="T15" fmla="*/ 0 w 798"/>
                    <a:gd name="T16" fmla="*/ 0 h 1976"/>
                    <a:gd name="T17" fmla="*/ 798 w 798"/>
                    <a:gd name="T18" fmla="*/ 1976 h 1976"/>
                  </a:gdLst>
                  <a:ahLst/>
                  <a:cxnLst>
                    <a:cxn ang="T10">
                      <a:pos x="T0" y="T1"/>
                    </a:cxn>
                    <a:cxn ang="T11">
                      <a:pos x="T2" y="T3"/>
                    </a:cxn>
                    <a:cxn ang="T12">
                      <a:pos x="T4" y="T5"/>
                    </a:cxn>
                    <a:cxn ang="T13">
                      <a:pos x="T6" y="T7"/>
                    </a:cxn>
                    <a:cxn ang="T14">
                      <a:pos x="T8" y="T9"/>
                    </a:cxn>
                  </a:cxnLst>
                  <a:rect l="T15" t="T16" r="T17" b="T18"/>
                  <a:pathLst>
                    <a:path w="798" h="1976">
                      <a:moveTo>
                        <a:pt x="798" y="0"/>
                      </a:moveTo>
                      <a:lnTo>
                        <a:pt x="554" y="0"/>
                      </a:lnTo>
                      <a:lnTo>
                        <a:pt x="0" y="1976"/>
                      </a:lnTo>
                      <a:lnTo>
                        <a:pt x="798" y="1976"/>
                      </a:lnTo>
                      <a:lnTo>
                        <a:pt x="798" y="0"/>
                      </a:lnTo>
                      <a:close/>
                    </a:path>
                  </a:pathLst>
                </a:custGeom>
                <a:solidFill>
                  <a:srgbClr val="008000"/>
                </a:solidFill>
                <a:ln w="12700">
                  <a:solidFill>
                    <a:srgbClr val="000000"/>
                  </a:solidFill>
                  <a:round/>
                  <a:headEnd/>
                  <a:tailEnd/>
                </a:ln>
              </p:spPr>
              <p:txBody>
                <a:bodyPr/>
                <a:lstStyle/>
                <a:p>
                  <a:pPr algn="ctr"/>
                  <a:endParaRPr lang="en-US" sz="2400" dirty="0">
                    <a:latin typeface="Times New Roman" pitchFamily="18" charset="0"/>
                  </a:endParaRPr>
                </a:p>
              </p:txBody>
            </p:sp>
            <p:sp>
              <p:nvSpPr>
                <p:cNvPr id="23594" name="Freeform 12"/>
                <p:cNvSpPr>
                  <a:spLocks/>
                </p:cNvSpPr>
                <p:nvPr/>
              </p:nvSpPr>
              <p:spPr bwMode="auto">
                <a:xfrm>
                  <a:off x="2582" y="1673"/>
                  <a:ext cx="238" cy="425"/>
                </a:xfrm>
                <a:custGeom>
                  <a:avLst/>
                  <a:gdLst>
                    <a:gd name="T0" fmla="*/ 238 w 238"/>
                    <a:gd name="T1" fmla="*/ 0 h 425"/>
                    <a:gd name="T2" fmla="*/ 238 w 238"/>
                    <a:gd name="T3" fmla="*/ 425 h 425"/>
                    <a:gd name="T4" fmla="*/ 0 w 238"/>
                    <a:gd name="T5" fmla="*/ 425 h 425"/>
                    <a:gd name="T6" fmla="*/ 131 w 238"/>
                    <a:gd name="T7" fmla="*/ 0 h 425"/>
                    <a:gd name="T8" fmla="*/ 238 w 238"/>
                    <a:gd name="T9" fmla="*/ 0 h 425"/>
                    <a:gd name="T10" fmla="*/ 0 60000 65536"/>
                    <a:gd name="T11" fmla="*/ 0 60000 65536"/>
                    <a:gd name="T12" fmla="*/ 0 60000 65536"/>
                    <a:gd name="T13" fmla="*/ 0 60000 65536"/>
                    <a:gd name="T14" fmla="*/ 0 60000 65536"/>
                    <a:gd name="T15" fmla="*/ 0 w 238"/>
                    <a:gd name="T16" fmla="*/ 0 h 425"/>
                    <a:gd name="T17" fmla="*/ 238 w 238"/>
                    <a:gd name="T18" fmla="*/ 425 h 425"/>
                  </a:gdLst>
                  <a:ahLst/>
                  <a:cxnLst>
                    <a:cxn ang="T10">
                      <a:pos x="T0" y="T1"/>
                    </a:cxn>
                    <a:cxn ang="T11">
                      <a:pos x="T2" y="T3"/>
                    </a:cxn>
                    <a:cxn ang="T12">
                      <a:pos x="T4" y="T5"/>
                    </a:cxn>
                    <a:cxn ang="T13">
                      <a:pos x="T6" y="T7"/>
                    </a:cxn>
                    <a:cxn ang="T14">
                      <a:pos x="T8" y="T9"/>
                    </a:cxn>
                  </a:cxnLst>
                  <a:rect l="T15" t="T16" r="T17" b="T18"/>
                  <a:pathLst>
                    <a:path w="238" h="425">
                      <a:moveTo>
                        <a:pt x="238" y="0"/>
                      </a:moveTo>
                      <a:lnTo>
                        <a:pt x="238" y="425"/>
                      </a:lnTo>
                      <a:lnTo>
                        <a:pt x="0" y="425"/>
                      </a:lnTo>
                      <a:lnTo>
                        <a:pt x="131" y="0"/>
                      </a:lnTo>
                      <a:lnTo>
                        <a:pt x="238" y="0"/>
                      </a:lnTo>
                      <a:close/>
                    </a:path>
                  </a:pathLst>
                </a:custGeom>
                <a:solidFill>
                  <a:srgbClr val="FFFF00"/>
                </a:solidFill>
                <a:ln w="12700">
                  <a:solidFill>
                    <a:srgbClr val="000000"/>
                  </a:solidFill>
                  <a:round/>
                  <a:headEnd/>
                  <a:tailEnd/>
                </a:ln>
              </p:spPr>
              <p:txBody>
                <a:bodyPr/>
                <a:lstStyle/>
                <a:p>
                  <a:pPr algn="ctr"/>
                  <a:endParaRPr lang="en-US" sz="2400" dirty="0">
                    <a:latin typeface="Times New Roman" pitchFamily="18" charset="0"/>
                  </a:endParaRPr>
                </a:p>
              </p:txBody>
            </p:sp>
            <p:sp>
              <p:nvSpPr>
                <p:cNvPr id="23595" name="Freeform 13"/>
                <p:cNvSpPr>
                  <a:spLocks/>
                </p:cNvSpPr>
                <p:nvPr/>
              </p:nvSpPr>
              <p:spPr bwMode="auto">
                <a:xfrm>
                  <a:off x="2886" y="2092"/>
                  <a:ext cx="792" cy="1976"/>
                </a:xfrm>
                <a:custGeom>
                  <a:avLst/>
                  <a:gdLst>
                    <a:gd name="T0" fmla="*/ 0 w 792"/>
                    <a:gd name="T1" fmla="*/ 0 h 1976"/>
                    <a:gd name="T2" fmla="*/ 238 w 792"/>
                    <a:gd name="T3" fmla="*/ 0 h 1976"/>
                    <a:gd name="T4" fmla="*/ 792 w 792"/>
                    <a:gd name="T5" fmla="*/ 1976 h 1976"/>
                    <a:gd name="T6" fmla="*/ 0 w 792"/>
                    <a:gd name="T7" fmla="*/ 1976 h 1976"/>
                    <a:gd name="T8" fmla="*/ 0 w 792"/>
                    <a:gd name="T9" fmla="*/ 0 h 1976"/>
                    <a:gd name="T10" fmla="*/ 0 60000 65536"/>
                    <a:gd name="T11" fmla="*/ 0 60000 65536"/>
                    <a:gd name="T12" fmla="*/ 0 60000 65536"/>
                    <a:gd name="T13" fmla="*/ 0 60000 65536"/>
                    <a:gd name="T14" fmla="*/ 0 60000 65536"/>
                    <a:gd name="T15" fmla="*/ 0 w 792"/>
                    <a:gd name="T16" fmla="*/ 0 h 1976"/>
                    <a:gd name="T17" fmla="*/ 792 w 792"/>
                    <a:gd name="T18" fmla="*/ 1976 h 1976"/>
                  </a:gdLst>
                  <a:ahLst/>
                  <a:cxnLst>
                    <a:cxn ang="T10">
                      <a:pos x="T0" y="T1"/>
                    </a:cxn>
                    <a:cxn ang="T11">
                      <a:pos x="T2" y="T3"/>
                    </a:cxn>
                    <a:cxn ang="T12">
                      <a:pos x="T4" y="T5"/>
                    </a:cxn>
                    <a:cxn ang="T13">
                      <a:pos x="T6" y="T7"/>
                    </a:cxn>
                    <a:cxn ang="T14">
                      <a:pos x="T8" y="T9"/>
                    </a:cxn>
                  </a:cxnLst>
                  <a:rect l="T15" t="T16" r="T17" b="T18"/>
                  <a:pathLst>
                    <a:path w="792" h="1976">
                      <a:moveTo>
                        <a:pt x="0" y="0"/>
                      </a:moveTo>
                      <a:lnTo>
                        <a:pt x="238" y="0"/>
                      </a:lnTo>
                      <a:lnTo>
                        <a:pt x="792" y="1976"/>
                      </a:lnTo>
                      <a:lnTo>
                        <a:pt x="0" y="1976"/>
                      </a:lnTo>
                      <a:lnTo>
                        <a:pt x="0" y="0"/>
                      </a:lnTo>
                      <a:close/>
                    </a:path>
                  </a:pathLst>
                </a:custGeom>
                <a:solidFill>
                  <a:srgbClr val="008000"/>
                </a:solidFill>
                <a:ln w="12700">
                  <a:solidFill>
                    <a:srgbClr val="000000"/>
                  </a:solidFill>
                  <a:round/>
                  <a:headEnd/>
                  <a:tailEnd/>
                </a:ln>
              </p:spPr>
              <p:txBody>
                <a:bodyPr/>
                <a:lstStyle/>
                <a:p>
                  <a:pPr algn="ctr"/>
                  <a:endParaRPr lang="en-US" sz="2400" dirty="0">
                    <a:latin typeface="Times New Roman" pitchFamily="18" charset="0"/>
                  </a:endParaRPr>
                </a:p>
              </p:txBody>
            </p:sp>
            <p:sp>
              <p:nvSpPr>
                <p:cNvPr id="23596" name="Freeform 14"/>
                <p:cNvSpPr>
                  <a:spLocks/>
                </p:cNvSpPr>
                <p:nvPr/>
              </p:nvSpPr>
              <p:spPr bwMode="auto">
                <a:xfrm>
                  <a:off x="2886" y="1296"/>
                  <a:ext cx="107" cy="377"/>
                </a:xfrm>
                <a:custGeom>
                  <a:avLst/>
                  <a:gdLst>
                    <a:gd name="T0" fmla="*/ 0 w 107"/>
                    <a:gd name="T1" fmla="*/ 0 h 377"/>
                    <a:gd name="T2" fmla="*/ 0 w 107"/>
                    <a:gd name="T3" fmla="*/ 377 h 377"/>
                    <a:gd name="T4" fmla="*/ 107 w 107"/>
                    <a:gd name="T5" fmla="*/ 377 h 377"/>
                    <a:gd name="T6" fmla="*/ 0 w 107"/>
                    <a:gd name="T7" fmla="*/ 0 h 377"/>
                    <a:gd name="T8" fmla="*/ 0 60000 65536"/>
                    <a:gd name="T9" fmla="*/ 0 60000 65536"/>
                    <a:gd name="T10" fmla="*/ 0 60000 65536"/>
                    <a:gd name="T11" fmla="*/ 0 60000 65536"/>
                    <a:gd name="T12" fmla="*/ 0 w 107"/>
                    <a:gd name="T13" fmla="*/ 0 h 377"/>
                    <a:gd name="T14" fmla="*/ 107 w 107"/>
                    <a:gd name="T15" fmla="*/ 377 h 377"/>
                  </a:gdLst>
                  <a:ahLst/>
                  <a:cxnLst>
                    <a:cxn ang="T8">
                      <a:pos x="T0" y="T1"/>
                    </a:cxn>
                    <a:cxn ang="T9">
                      <a:pos x="T2" y="T3"/>
                    </a:cxn>
                    <a:cxn ang="T10">
                      <a:pos x="T4" y="T5"/>
                    </a:cxn>
                    <a:cxn ang="T11">
                      <a:pos x="T6" y="T7"/>
                    </a:cxn>
                  </a:cxnLst>
                  <a:rect l="T12" t="T13" r="T14" b="T15"/>
                  <a:pathLst>
                    <a:path w="107" h="377">
                      <a:moveTo>
                        <a:pt x="0" y="0"/>
                      </a:moveTo>
                      <a:lnTo>
                        <a:pt x="0" y="377"/>
                      </a:lnTo>
                      <a:lnTo>
                        <a:pt x="107" y="377"/>
                      </a:lnTo>
                      <a:lnTo>
                        <a:pt x="0" y="0"/>
                      </a:lnTo>
                      <a:close/>
                    </a:path>
                  </a:pathLst>
                </a:custGeom>
                <a:solidFill>
                  <a:srgbClr val="FF0000"/>
                </a:solidFill>
                <a:ln w="12700">
                  <a:solidFill>
                    <a:srgbClr val="000000"/>
                  </a:solidFill>
                  <a:round/>
                  <a:headEnd/>
                  <a:tailEnd/>
                </a:ln>
              </p:spPr>
              <p:txBody>
                <a:bodyPr/>
                <a:lstStyle/>
                <a:p>
                  <a:pPr algn="ctr"/>
                  <a:endParaRPr lang="en-US" sz="2400" dirty="0">
                    <a:latin typeface="Times New Roman" pitchFamily="18" charset="0"/>
                  </a:endParaRPr>
                </a:p>
              </p:txBody>
            </p:sp>
            <p:sp>
              <p:nvSpPr>
                <p:cNvPr id="23597" name="Freeform 15"/>
                <p:cNvSpPr>
                  <a:spLocks/>
                </p:cNvSpPr>
                <p:nvPr/>
              </p:nvSpPr>
              <p:spPr bwMode="auto">
                <a:xfrm>
                  <a:off x="2886" y="1673"/>
                  <a:ext cx="238" cy="425"/>
                </a:xfrm>
                <a:custGeom>
                  <a:avLst/>
                  <a:gdLst>
                    <a:gd name="T0" fmla="*/ 0 w 238"/>
                    <a:gd name="T1" fmla="*/ 0 h 425"/>
                    <a:gd name="T2" fmla="*/ 0 w 238"/>
                    <a:gd name="T3" fmla="*/ 425 h 425"/>
                    <a:gd name="T4" fmla="*/ 238 w 238"/>
                    <a:gd name="T5" fmla="*/ 425 h 425"/>
                    <a:gd name="T6" fmla="*/ 107 w 238"/>
                    <a:gd name="T7" fmla="*/ 0 h 425"/>
                    <a:gd name="T8" fmla="*/ 0 w 238"/>
                    <a:gd name="T9" fmla="*/ 0 h 425"/>
                    <a:gd name="T10" fmla="*/ 0 60000 65536"/>
                    <a:gd name="T11" fmla="*/ 0 60000 65536"/>
                    <a:gd name="T12" fmla="*/ 0 60000 65536"/>
                    <a:gd name="T13" fmla="*/ 0 60000 65536"/>
                    <a:gd name="T14" fmla="*/ 0 60000 65536"/>
                    <a:gd name="T15" fmla="*/ 0 w 238"/>
                    <a:gd name="T16" fmla="*/ 0 h 425"/>
                    <a:gd name="T17" fmla="*/ 238 w 238"/>
                    <a:gd name="T18" fmla="*/ 425 h 425"/>
                  </a:gdLst>
                  <a:ahLst/>
                  <a:cxnLst>
                    <a:cxn ang="T10">
                      <a:pos x="T0" y="T1"/>
                    </a:cxn>
                    <a:cxn ang="T11">
                      <a:pos x="T2" y="T3"/>
                    </a:cxn>
                    <a:cxn ang="T12">
                      <a:pos x="T4" y="T5"/>
                    </a:cxn>
                    <a:cxn ang="T13">
                      <a:pos x="T6" y="T7"/>
                    </a:cxn>
                    <a:cxn ang="T14">
                      <a:pos x="T8" y="T9"/>
                    </a:cxn>
                  </a:cxnLst>
                  <a:rect l="T15" t="T16" r="T17" b="T18"/>
                  <a:pathLst>
                    <a:path w="238" h="425">
                      <a:moveTo>
                        <a:pt x="0" y="0"/>
                      </a:moveTo>
                      <a:lnTo>
                        <a:pt x="0" y="425"/>
                      </a:lnTo>
                      <a:lnTo>
                        <a:pt x="238" y="425"/>
                      </a:lnTo>
                      <a:lnTo>
                        <a:pt x="107" y="0"/>
                      </a:lnTo>
                      <a:lnTo>
                        <a:pt x="0" y="0"/>
                      </a:lnTo>
                      <a:close/>
                    </a:path>
                  </a:pathLst>
                </a:custGeom>
                <a:solidFill>
                  <a:srgbClr val="FFFF00"/>
                </a:solidFill>
                <a:ln w="12700">
                  <a:solidFill>
                    <a:srgbClr val="000000"/>
                  </a:solidFill>
                  <a:round/>
                  <a:headEnd/>
                  <a:tailEnd/>
                </a:ln>
              </p:spPr>
              <p:txBody>
                <a:bodyPr/>
                <a:lstStyle/>
                <a:p>
                  <a:pPr algn="ctr"/>
                  <a:endParaRPr lang="en-US" sz="2400" dirty="0">
                    <a:latin typeface="Times New Roman" pitchFamily="18" charset="0"/>
                  </a:endParaRPr>
                </a:p>
              </p:txBody>
            </p:sp>
          </p:grpSp>
        </p:grpSp>
        <p:grpSp>
          <p:nvGrpSpPr>
            <p:cNvPr id="23560" name="Group 17"/>
            <p:cNvGrpSpPr>
              <a:grpSpLocks/>
            </p:cNvGrpSpPr>
            <p:nvPr/>
          </p:nvGrpSpPr>
          <p:grpSpPr bwMode="auto">
            <a:xfrm>
              <a:off x="135" y="1630"/>
              <a:ext cx="5600" cy="528"/>
              <a:chOff x="135" y="1630"/>
              <a:chExt cx="5600" cy="528"/>
            </a:xfrm>
          </p:grpSpPr>
          <p:grpSp>
            <p:nvGrpSpPr>
              <p:cNvPr id="23582" name="Group 18"/>
              <p:cNvGrpSpPr>
                <a:grpSpLocks/>
              </p:cNvGrpSpPr>
              <p:nvPr/>
            </p:nvGrpSpPr>
            <p:grpSpPr bwMode="auto">
              <a:xfrm>
                <a:off x="3118" y="1630"/>
                <a:ext cx="2617" cy="519"/>
                <a:chOff x="1438" y="1534"/>
                <a:chExt cx="2617" cy="519"/>
              </a:xfrm>
            </p:grpSpPr>
            <p:grpSp>
              <p:nvGrpSpPr>
                <p:cNvPr id="23587" name="Group 19"/>
                <p:cNvGrpSpPr>
                  <a:grpSpLocks/>
                </p:cNvGrpSpPr>
                <p:nvPr/>
              </p:nvGrpSpPr>
              <p:grpSpPr bwMode="auto">
                <a:xfrm>
                  <a:off x="1438" y="1582"/>
                  <a:ext cx="1058" cy="212"/>
                  <a:chOff x="1438" y="1582"/>
                  <a:chExt cx="1058" cy="212"/>
                </a:xfrm>
              </p:grpSpPr>
              <p:sp>
                <p:nvSpPr>
                  <p:cNvPr id="23589" name="Line 20"/>
                  <p:cNvSpPr>
                    <a:spLocks noChangeShapeType="1"/>
                  </p:cNvSpPr>
                  <p:nvPr/>
                </p:nvSpPr>
                <p:spPr bwMode="auto">
                  <a:xfrm rot="10739161">
                    <a:off x="2160" y="1680"/>
                    <a:ext cx="336" cy="1"/>
                  </a:xfrm>
                  <a:prstGeom prst="line">
                    <a:avLst/>
                  </a:prstGeom>
                  <a:noFill/>
                  <a:ln w="88900">
                    <a:solidFill>
                      <a:schemeClr val="tx1"/>
                    </a:solidFill>
                    <a:round/>
                    <a:headEnd type="triangle" w="med" len="med"/>
                    <a:tailEnd/>
                  </a:ln>
                </p:spPr>
                <p:txBody>
                  <a:bodyPr wrap="none" anchor="ctr"/>
                  <a:lstStyle/>
                  <a:p>
                    <a:endParaRPr lang="en-US" dirty="0"/>
                  </a:p>
                </p:txBody>
              </p:sp>
              <p:sp>
                <p:nvSpPr>
                  <p:cNvPr id="23590" name="Text Box 21"/>
                  <p:cNvSpPr txBox="1">
                    <a:spLocks noChangeArrowheads="1"/>
                  </p:cNvSpPr>
                  <p:nvPr/>
                </p:nvSpPr>
                <p:spPr bwMode="auto">
                  <a:xfrm>
                    <a:off x="1438" y="1582"/>
                    <a:ext cx="698" cy="212"/>
                  </a:xfrm>
                  <a:prstGeom prst="rect">
                    <a:avLst/>
                  </a:prstGeom>
                  <a:noFill/>
                  <a:ln w="9525">
                    <a:noFill/>
                    <a:miter lim="800000"/>
                    <a:headEnd/>
                    <a:tailEnd/>
                  </a:ln>
                </p:spPr>
                <p:txBody>
                  <a:bodyPr wrap="square">
                    <a:spAutoFit/>
                  </a:bodyPr>
                  <a:lstStyle/>
                  <a:p>
                    <a:pPr eaLnBrk="0" hangingPunct="0"/>
                    <a:r>
                      <a:rPr lang="en-US" sz="1600" dirty="0">
                        <a:latin typeface="Arial" pitchFamily="34" charset="0"/>
                      </a:rPr>
                      <a:t>5-10%</a:t>
                    </a:r>
                  </a:p>
                </p:txBody>
              </p:sp>
            </p:grpSp>
            <p:sp>
              <p:nvSpPr>
                <p:cNvPr id="23588" name="Rectangle 22"/>
                <p:cNvSpPr>
                  <a:spLocks noChangeArrowheads="1"/>
                </p:cNvSpPr>
                <p:nvPr/>
              </p:nvSpPr>
              <p:spPr bwMode="auto">
                <a:xfrm>
                  <a:off x="2688" y="1534"/>
                  <a:ext cx="1367" cy="519"/>
                </a:xfrm>
                <a:prstGeom prst="rect">
                  <a:avLst/>
                </a:prstGeom>
                <a:noFill/>
                <a:ln w="9525">
                  <a:noFill/>
                  <a:miter lim="800000"/>
                  <a:headEnd/>
                  <a:tailEnd/>
                </a:ln>
              </p:spPr>
              <p:txBody>
                <a:bodyPr>
                  <a:spAutoFit/>
                </a:bodyPr>
                <a:lstStyle/>
                <a:p>
                  <a:pPr algn="l" eaLnBrk="0" hangingPunct="0"/>
                  <a:r>
                    <a:rPr lang="en-US" sz="1600" u="sng" dirty="0">
                      <a:latin typeface="Arial" pitchFamily="34" charset="0"/>
                    </a:rPr>
                    <a:t>Targeted Group Interventions</a:t>
                  </a:r>
                </a:p>
                <a:p>
                  <a:pPr algn="l" eaLnBrk="0" hangingPunct="0"/>
                  <a:r>
                    <a:rPr lang="en-US" sz="1600" dirty="0">
                      <a:latin typeface="Arial" pitchFamily="34" charset="0"/>
                    </a:rPr>
                    <a:t>Targeted students</a:t>
                  </a:r>
                  <a:endParaRPr lang="en-US" sz="1600" u="sng" dirty="0">
                    <a:latin typeface="Arial" pitchFamily="34" charset="0"/>
                  </a:endParaRPr>
                </a:p>
              </p:txBody>
            </p:sp>
          </p:grpSp>
          <p:grpSp>
            <p:nvGrpSpPr>
              <p:cNvPr id="23583" name="Group 23"/>
              <p:cNvGrpSpPr>
                <a:grpSpLocks/>
              </p:cNvGrpSpPr>
              <p:nvPr/>
            </p:nvGrpSpPr>
            <p:grpSpPr bwMode="auto">
              <a:xfrm>
                <a:off x="135" y="1639"/>
                <a:ext cx="2401" cy="519"/>
                <a:chOff x="135" y="1639"/>
                <a:chExt cx="2401" cy="519"/>
              </a:xfrm>
            </p:grpSpPr>
            <p:sp>
              <p:nvSpPr>
                <p:cNvPr id="23584" name="Text Box 24"/>
                <p:cNvSpPr txBox="1">
                  <a:spLocks noChangeArrowheads="1"/>
                </p:cNvSpPr>
                <p:nvPr/>
              </p:nvSpPr>
              <p:spPr bwMode="auto">
                <a:xfrm>
                  <a:off x="135" y="1639"/>
                  <a:ext cx="1380" cy="519"/>
                </a:xfrm>
                <a:prstGeom prst="rect">
                  <a:avLst/>
                </a:prstGeom>
                <a:noFill/>
                <a:ln w="9525">
                  <a:noFill/>
                  <a:miter lim="800000"/>
                  <a:headEnd/>
                  <a:tailEnd/>
                </a:ln>
              </p:spPr>
              <p:txBody>
                <a:bodyPr wrap="none">
                  <a:spAutoFit/>
                </a:bodyPr>
                <a:lstStyle/>
                <a:p>
                  <a:pPr eaLnBrk="0" hangingPunct="0"/>
                  <a:r>
                    <a:rPr lang="en-US" sz="1600" u="sng" dirty="0">
                      <a:latin typeface="Arial" pitchFamily="34" charset="0"/>
                    </a:rPr>
                    <a:t>Targeted Group </a:t>
                  </a:r>
                  <a:endParaRPr lang="en-US" sz="1600" u="sng" dirty="0" smtClean="0">
                    <a:latin typeface="Arial" pitchFamily="34" charset="0"/>
                  </a:endParaRPr>
                </a:p>
                <a:p>
                  <a:pPr algn="ctr" eaLnBrk="0" hangingPunct="0"/>
                  <a:r>
                    <a:rPr lang="en-US" sz="1600" u="sng" dirty="0" smtClean="0">
                      <a:latin typeface="Arial" pitchFamily="34" charset="0"/>
                    </a:rPr>
                    <a:t>Interventions</a:t>
                  </a:r>
                  <a:endParaRPr lang="en-US" sz="1600" dirty="0">
                    <a:latin typeface="Arial" pitchFamily="34" charset="0"/>
                  </a:endParaRPr>
                </a:p>
                <a:p>
                  <a:pPr eaLnBrk="0" hangingPunct="0"/>
                  <a:r>
                    <a:rPr lang="en-US" sz="1600" dirty="0">
                      <a:latin typeface="Arial" pitchFamily="34" charset="0"/>
                    </a:rPr>
                    <a:t>Targeted students</a:t>
                  </a:r>
                </a:p>
              </p:txBody>
            </p:sp>
            <p:sp>
              <p:nvSpPr>
                <p:cNvPr id="23585" name="Line 25"/>
                <p:cNvSpPr>
                  <a:spLocks noChangeShapeType="1"/>
                </p:cNvSpPr>
                <p:nvPr/>
              </p:nvSpPr>
              <p:spPr bwMode="auto">
                <a:xfrm>
                  <a:off x="1486" y="1822"/>
                  <a:ext cx="395" cy="1"/>
                </a:xfrm>
                <a:prstGeom prst="line">
                  <a:avLst/>
                </a:prstGeom>
                <a:noFill/>
                <a:ln w="88900">
                  <a:solidFill>
                    <a:schemeClr val="tx1"/>
                  </a:solidFill>
                  <a:round/>
                  <a:headEnd type="triangle" w="med" len="med"/>
                  <a:tailEnd/>
                </a:ln>
              </p:spPr>
              <p:txBody>
                <a:bodyPr wrap="none" anchor="ctr"/>
                <a:lstStyle/>
                <a:p>
                  <a:endParaRPr lang="en-US" dirty="0"/>
                </a:p>
              </p:txBody>
            </p:sp>
            <p:sp>
              <p:nvSpPr>
                <p:cNvPr id="23586" name="Text Box 26"/>
                <p:cNvSpPr txBox="1">
                  <a:spLocks noChangeArrowheads="1"/>
                </p:cNvSpPr>
                <p:nvPr/>
              </p:nvSpPr>
              <p:spPr bwMode="auto">
                <a:xfrm>
                  <a:off x="1945" y="1689"/>
                  <a:ext cx="591" cy="212"/>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5-10%</a:t>
                  </a:r>
                </a:p>
              </p:txBody>
            </p:sp>
          </p:grpSp>
        </p:grpSp>
        <p:grpSp>
          <p:nvGrpSpPr>
            <p:cNvPr id="23561" name="Group 27"/>
            <p:cNvGrpSpPr>
              <a:grpSpLocks/>
            </p:cNvGrpSpPr>
            <p:nvPr/>
          </p:nvGrpSpPr>
          <p:grpSpPr bwMode="auto">
            <a:xfrm>
              <a:off x="-6" y="1059"/>
              <a:ext cx="5780" cy="528"/>
              <a:chOff x="-6" y="1059"/>
              <a:chExt cx="5780" cy="528"/>
            </a:xfrm>
          </p:grpSpPr>
          <p:grpSp>
            <p:nvGrpSpPr>
              <p:cNvPr id="23572" name="Group 28"/>
              <p:cNvGrpSpPr>
                <a:grpSpLocks/>
              </p:cNvGrpSpPr>
              <p:nvPr/>
            </p:nvGrpSpPr>
            <p:grpSpPr bwMode="auto">
              <a:xfrm>
                <a:off x="2999" y="1135"/>
                <a:ext cx="2775" cy="452"/>
                <a:chOff x="1271" y="943"/>
                <a:chExt cx="2775" cy="452"/>
              </a:xfrm>
            </p:grpSpPr>
            <p:grpSp>
              <p:nvGrpSpPr>
                <p:cNvPr id="23578" name="Group 29"/>
                <p:cNvGrpSpPr>
                  <a:grpSpLocks/>
                </p:cNvGrpSpPr>
                <p:nvPr/>
              </p:nvGrpSpPr>
              <p:grpSpPr bwMode="auto">
                <a:xfrm>
                  <a:off x="1271" y="943"/>
                  <a:ext cx="2775" cy="452"/>
                  <a:chOff x="1271" y="943"/>
                  <a:chExt cx="2775" cy="452"/>
                </a:xfrm>
              </p:grpSpPr>
              <p:sp>
                <p:nvSpPr>
                  <p:cNvPr id="23580" name="Text Box 30"/>
                  <p:cNvSpPr txBox="1">
                    <a:spLocks noChangeArrowheads="1"/>
                  </p:cNvSpPr>
                  <p:nvPr/>
                </p:nvSpPr>
                <p:spPr bwMode="auto">
                  <a:xfrm>
                    <a:off x="2280" y="943"/>
                    <a:ext cx="1766" cy="452"/>
                  </a:xfrm>
                  <a:prstGeom prst="rect">
                    <a:avLst/>
                  </a:prstGeom>
                  <a:noFill/>
                  <a:ln w="9525">
                    <a:noFill/>
                    <a:miter lim="800000"/>
                    <a:headEnd/>
                    <a:tailEnd/>
                  </a:ln>
                </p:spPr>
                <p:txBody>
                  <a:bodyPr wrap="square">
                    <a:spAutoFit/>
                  </a:bodyPr>
                  <a:lstStyle/>
                  <a:p>
                    <a:pPr algn="l" eaLnBrk="0" hangingPunct="0">
                      <a:lnSpc>
                        <a:spcPct val="50000"/>
                      </a:lnSpc>
                      <a:spcBef>
                        <a:spcPct val="50000"/>
                      </a:spcBef>
                    </a:pPr>
                    <a:r>
                      <a:rPr lang="en-US" sz="1600" u="sng" dirty="0">
                        <a:latin typeface="Arial" pitchFamily="34" charset="0"/>
                      </a:rPr>
                      <a:t>Intensive,</a:t>
                    </a:r>
                  </a:p>
                  <a:p>
                    <a:pPr algn="l" eaLnBrk="0" hangingPunct="0">
                      <a:lnSpc>
                        <a:spcPct val="50000"/>
                      </a:lnSpc>
                      <a:spcBef>
                        <a:spcPct val="50000"/>
                      </a:spcBef>
                    </a:pPr>
                    <a:r>
                      <a:rPr lang="en-US" sz="1600" u="sng" dirty="0">
                        <a:latin typeface="Arial" pitchFamily="34" charset="0"/>
                      </a:rPr>
                      <a:t>Individual Interventions</a:t>
                    </a:r>
                    <a:endParaRPr lang="en-US" sz="1600" dirty="0">
                      <a:latin typeface="Arial" pitchFamily="34" charset="0"/>
                    </a:endParaRPr>
                  </a:p>
                  <a:p>
                    <a:pPr algn="l" eaLnBrk="0" hangingPunct="0">
                      <a:lnSpc>
                        <a:spcPct val="50000"/>
                      </a:lnSpc>
                      <a:spcBef>
                        <a:spcPct val="50000"/>
                      </a:spcBef>
                    </a:pPr>
                    <a:r>
                      <a:rPr lang="en-US" sz="1600" dirty="0">
                        <a:latin typeface="Arial" pitchFamily="34" charset="0"/>
                      </a:rPr>
                      <a:t>Specific students</a:t>
                    </a:r>
                  </a:p>
                </p:txBody>
              </p:sp>
              <p:sp>
                <p:nvSpPr>
                  <p:cNvPr id="23581" name="Text Box 31"/>
                  <p:cNvSpPr txBox="1">
                    <a:spLocks noChangeArrowheads="1"/>
                  </p:cNvSpPr>
                  <p:nvPr/>
                </p:nvSpPr>
                <p:spPr bwMode="auto">
                  <a:xfrm>
                    <a:off x="1271" y="1094"/>
                    <a:ext cx="565" cy="212"/>
                  </a:xfrm>
                  <a:prstGeom prst="rect">
                    <a:avLst/>
                  </a:prstGeom>
                  <a:noFill/>
                  <a:ln w="9525">
                    <a:noFill/>
                    <a:miter lim="800000"/>
                    <a:headEnd/>
                    <a:tailEnd/>
                  </a:ln>
                </p:spPr>
                <p:txBody>
                  <a:bodyPr wrap="square">
                    <a:spAutoFit/>
                  </a:bodyPr>
                  <a:lstStyle/>
                  <a:p>
                    <a:pPr eaLnBrk="0" hangingPunct="0">
                      <a:spcBef>
                        <a:spcPct val="50000"/>
                      </a:spcBef>
                    </a:pPr>
                    <a:r>
                      <a:rPr lang="en-US" sz="1600" dirty="0" smtClean="0">
                        <a:latin typeface="Arial" pitchFamily="34" charset="0"/>
                      </a:rPr>
                      <a:t>1- </a:t>
                    </a:r>
                    <a:r>
                      <a:rPr lang="en-US" sz="1600" dirty="0">
                        <a:latin typeface="Arial" pitchFamily="34" charset="0"/>
                      </a:rPr>
                      <a:t>5%</a:t>
                    </a:r>
                    <a:endParaRPr lang="en-US" sz="3200" dirty="0">
                      <a:latin typeface="Arial" pitchFamily="34" charset="0"/>
                    </a:endParaRPr>
                  </a:p>
                </p:txBody>
              </p:sp>
            </p:grpSp>
            <p:sp>
              <p:nvSpPr>
                <p:cNvPr id="23579" name="Line 32"/>
                <p:cNvSpPr>
                  <a:spLocks noChangeShapeType="1"/>
                </p:cNvSpPr>
                <p:nvPr/>
              </p:nvSpPr>
              <p:spPr bwMode="auto">
                <a:xfrm rot="10739161">
                  <a:off x="1874" y="1173"/>
                  <a:ext cx="336" cy="1"/>
                </a:xfrm>
                <a:prstGeom prst="line">
                  <a:avLst/>
                </a:prstGeom>
                <a:noFill/>
                <a:ln w="88900">
                  <a:solidFill>
                    <a:schemeClr val="tx1"/>
                  </a:solidFill>
                  <a:round/>
                  <a:headEnd type="triangle" w="med" len="med"/>
                  <a:tailEnd/>
                </a:ln>
              </p:spPr>
              <p:txBody>
                <a:bodyPr wrap="none" anchor="ctr"/>
                <a:lstStyle/>
                <a:p>
                  <a:endParaRPr lang="en-US" dirty="0"/>
                </a:p>
              </p:txBody>
            </p:sp>
          </p:grpSp>
          <p:grpSp>
            <p:nvGrpSpPr>
              <p:cNvPr id="23573" name="Group 33"/>
              <p:cNvGrpSpPr>
                <a:grpSpLocks/>
              </p:cNvGrpSpPr>
              <p:nvPr/>
            </p:nvGrpSpPr>
            <p:grpSpPr bwMode="auto">
              <a:xfrm>
                <a:off x="-6" y="1059"/>
                <a:ext cx="2582" cy="519"/>
                <a:chOff x="1338" y="963"/>
                <a:chExt cx="2582" cy="519"/>
              </a:xfrm>
            </p:grpSpPr>
            <p:sp>
              <p:nvSpPr>
                <p:cNvPr id="23574" name="Text Box 34"/>
                <p:cNvSpPr txBox="1">
                  <a:spLocks noChangeArrowheads="1"/>
                </p:cNvSpPr>
                <p:nvPr/>
              </p:nvSpPr>
              <p:spPr bwMode="auto">
                <a:xfrm>
                  <a:off x="3415" y="1186"/>
                  <a:ext cx="505" cy="212"/>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1-5%</a:t>
                  </a:r>
                </a:p>
              </p:txBody>
            </p:sp>
            <p:grpSp>
              <p:nvGrpSpPr>
                <p:cNvPr id="23575" name="Group 35"/>
                <p:cNvGrpSpPr>
                  <a:grpSpLocks/>
                </p:cNvGrpSpPr>
                <p:nvPr/>
              </p:nvGrpSpPr>
              <p:grpSpPr bwMode="auto">
                <a:xfrm>
                  <a:off x="1338" y="963"/>
                  <a:ext cx="2102" cy="519"/>
                  <a:chOff x="1338" y="963"/>
                  <a:chExt cx="2102" cy="519"/>
                </a:xfrm>
              </p:grpSpPr>
              <p:sp>
                <p:nvSpPr>
                  <p:cNvPr id="23576" name="Text Box 36"/>
                  <p:cNvSpPr txBox="1">
                    <a:spLocks noChangeArrowheads="1"/>
                  </p:cNvSpPr>
                  <p:nvPr/>
                </p:nvSpPr>
                <p:spPr bwMode="auto">
                  <a:xfrm>
                    <a:off x="1338" y="963"/>
                    <a:ext cx="1734" cy="519"/>
                  </a:xfrm>
                  <a:prstGeom prst="rect">
                    <a:avLst/>
                  </a:prstGeom>
                  <a:noFill/>
                  <a:ln w="9525">
                    <a:noFill/>
                    <a:miter lim="800000"/>
                    <a:headEnd/>
                    <a:tailEnd/>
                  </a:ln>
                </p:spPr>
                <p:txBody>
                  <a:bodyPr wrap="none">
                    <a:spAutoFit/>
                  </a:bodyPr>
                  <a:lstStyle/>
                  <a:p>
                    <a:pPr algn="ctr" eaLnBrk="0" hangingPunct="0"/>
                    <a:r>
                      <a:rPr lang="en-US" sz="1600" u="sng" dirty="0">
                        <a:latin typeface="Arial" pitchFamily="34" charset="0"/>
                      </a:rPr>
                      <a:t>Intensive,</a:t>
                    </a:r>
                  </a:p>
                  <a:p>
                    <a:pPr eaLnBrk="0" hangingPunct="0"/>
                    <a:r>
                      <a:rPr lang="en-US" sz="1600" u="sng" dirty="0">
                        <a:latin typeface="Arial" pitchFamily="34" charset="0"/>
                      </a:rPr>
                      <a:t>Individual </a:t>
                    </a:r>
                    <a:r>
                      <a:rPr lang="en-US" sz="1600" u="sng" dirty="0" smtClean="0">
                        <a:latin typeface="Arial" pitchFamily="34" charset="0"/>
                      </a:rPr>
                      <a:t>Interventions</a:t>
                    </a:r>
                    <a:endParaRPr lang="en-US" sz="1600" dirty="0">
                      <a:latin typeface="Arial" pitchFamily="34" charset="0"/>
                    </a:endParaRPr>
                  </a:p>
                  <a:p>
                    <a:pPr algn="ctr" eaLnBrk="0" hangingPunct="0"/>
                    <a:r>
                      <a:rPr lang="en-US" sz="1600" dirty="0" smtClean="0">
                        <a:latin typeface="Arial" pitchFamily="34" charset="0"/>
                      </a:rPr>
                      <a:t>Specific </a:t>
                    </a:r>
                    <a:r>
                      <a:rPr lang="en-US" sz="1600" dirty="0">
                        <a:latin typeface="Arial" pitchFamily="34" charset="0"/>
                      </a:rPr>
                      <a:t>students</a:t>
                    </a:r>
                  </a:p>
                </p:txBody>
              </p:sp>
              <p:sp>
                <p:nvSpPr>
                  <p:cNvPr id="23577" name="Line 37"/>
                  <p:cNvSpPr>
                    <a:spLocks noChangeShapeType="1"/>
                  </p:cNvSpPr>
                  <p:nvPr/>
                </p:nvSpPr>
                <p:spPr bwMode="auto">
                  <a:xfrm>
                    <a:off x="3061" y="1260"/>
                    <a:ext cx="379" cy="0"/>
                  </a:xfrm>
                  <a:prstGeom prst="line">
                    <a:avLst/>
                  </a:prstGeom>
                  <a:noFill/>
                  <a:ln w="88900">
                    <a:solidFill>
                      <a:schemeClr val="tx1"/>
                    </a:solidFill>
                    <a:round/>
                    <a:headEnd type="triangle" w="med" len="med"/>
                    <a:tailEnd/>
                  </a:ln>
                </p:spPr>
                <p:txBody>
                  <a:bodyPr wrap="none" anchor="ctr"/>
                  <a:lstStyle/>
                  <a:p>
                    <a:endParaRPr lang="en-US" dirty="0"/>
                  </a:p>
                </p:txBody>
              </p:sp>
            </p:grpSp>
          </p:grpSp>
        </p:grpSp>
        <p:grpSp>
          <p:nvGrpSpPr>
            <p:cNvPr id="23562" name="Group 38"/>
            <p:cNvGrpSpPr>
              <a:grpSpLocks/>
            </p:cNvGrpSpPr>
            <p:nvPr/>
          </p:nvGrpSpPr>
          <p:grpSpPr bwMode="auto">
            <a:xfrm>
              <a:off x="87" y="2618"/>
              <a:ext cx="5551" cy="625"/>
              <a:chOff x="87" y="2618"/>
              <a:chExt cx="5551" cy="625"/>
            </a:xfrm>
          </p:grpSpPr>
          <p:grpSp>
            <p:nvGrpSpPr>
              <p:cNvPr id="23563" name="Group 39"/>
              <p:cNvGrpSpPr>
                <a:grpSpLocks/>
              </p:cNvGrpSpPr>
              <p:nvPr/>
            </p:nvGrpSpPr>
            <p:grpSpPr bwMode="auto">
              <a:xfrm>
                <a:off x="87" y="2724"/>
                <a:ext cx="2153" cy="519"/>
                <a:chOff x="1479" y="2580"/>
                <a:chExt cx="2153" cy="519"/>
              </a:xfrm>
            </p:grpSpPr>
            <p:grpSp>
              <p:nvGrpSpPr>
                <p:cNvPr id="23568" name="Group 40"/>
                <p:cNvGrpSpPr>
                  <a:grpSpLocks/>
                </p:cNvGrpSpPr>
                <p:nvPr/>
              </p:nvGrpSpPr>
              <p:grpSpPr bwMode="auto">
                <a:xfrm>
                  <a:off x="1479" y="2580"/>
                  <a:ext cx="1399" cy="519"/>
                  <a:chOff x="1479" y="2580"/>
                  <a:chExt cx="1399" cy="519"/>
                </a:xfrm>
              </p:grpSpPr>
              <p:sp>
                <p:nvSpPr>
                  <p:cNvPr id="23570" name="Text Box 41"/>
                  <p:cNvSpPr txBox="1">
                    <a:spLocks noChangeArrowheads="1"/>
                  </p:cNvSpPr>
                  <p:nvPr/>
                </p:nvSpPr>
                <p:spPr bwMode="auto">
                  <a:xfrm>
                    <a:off x="1479" y="2580"/>
                    <a:ext cx="1033" cy="519"/>
                  </a:xfrm>
                  <a:prstGeom prst="rect">
                    <a:avLst/>
                  </a:prstGeom>
                  <a:noFill/>
                  <a:ln w="9525">
                    <a:noFill/>
                    <a:miter lim="800000"/>
                    <a:headEnd/>
                    <a:tailEnd/>
                  </a:ln>
                </p:spPr>
                <p:txBody>
                  <a:bodyPr wrap="none">
                    <a:spAutoFit/>
                  </a:bodyPr>
                  <a:lstStyle/>
                  <a:p>
                    <a:pPr eaLnBrk="0" hangingPunct="0"/>
                    <a:r>
                      <a:rPr lang="en-US" sz="1600" u="sng" dirty="0">
                        <a:latin typeface="Arial" pitchFamily="34" charset="0"/>
                      </a:rPr>
                      <a:t>Universal </a:t>
                    </a:r>
                    <a:endParaRPr lang="en-US" sz="1600" u="sng" dirty="0" smtClean="0">
                      <a:latin typeface="Arial" pitchFamily="34" charset="0"/>
                    </a:endParaRPr>
                  </a:p>
                  <a:p>
                    <a:pPr eaLnBrk="0" hangingPunct="0"/>
                    <a:r>
                      <a:rPr lang="en-US" sz="1600" u="sng" dirty="0" smtClean="0">
                        <a:latin typeface="Arial" pitchFamily="34" charset="0"/>
                      </a:rPr>
                      <a:t>Interventions</a:t>
                    </a:r>
                    <a:endParaRPr lang="en-US" sz="1600" dirty="0">
                      <a:latin typeface="Arial" pitchFamily="34" charset="0"/>
                    </a:endParaRPr>
                  </a:p>
                  <a:p>
                    <a:pPr eaLnBrk="0" hangingPunct="0">
                      <a:buClr>
                        <a:schemeClr val="tx1"/>
                      </a:buClr>
                      <a:buSzPts val="1200"/>
                    </a:pPr>
                    <a:r>
                      <a:rPr lang="en-US" sz="1600" dirty="0">
                        <a:latin typeface="Arial" pitchFamily="34" charset="0"/>
                      </a:rPr>
                      <a:t>All students</a:t>
                    </a:r>
                  </a:p>
                </p:txBody>
              </p:sp>
              <p:sp>
                <p:nvSpPr>
                  <p:cNvPr id="23571" name="Line 42"/>
                  <p:cNvSpPr>
                    <a:spLocks noChangeShapeType="1"/>
                  </p:cNvSpPr>
                  <p:nvPr/>
                </p:nvSpPr>
                <p:spPr bwMode="auto">
                  <a:xfrm>
                    <a:off x="2542" y="2824"/>
                    <a:ext cx="336" cy="0"/>
                  </a:xfrm>
                  <a:prstGeom prst="line">
                    <a:avLst/>
                  </a:prstGeom>
                  <a:noFill/>
                  <a:ln w="88900">
                    <a:solidFill>
                      <a:schemeClr val="tx1"/>
                    </a:solidFill>
                    <a:round/>
                    <a:headEnd type="triangle" w="med" len="med"/>
                    <a:tailEnd/>
                  </a:ln>
                </p:spPr>
                <p:txBody>
                  <a:bodyPr wrap="none" anchor="ctr"/>
                  <a:lstStyle/>
                  <a:p>
                    <a:endParaRPr lang="en-US" dirty="0"/>
                  </a:p>
                </p:txBody>
              </p:sp>
            </p:grpSp>
            <p:sp>
              <p:nvSpPr>
                <p:cNvPr id="23569" name="Text Box 43"/>
                <p:cNvSpPr txBox="1">
                  <a:spLocks noChangeArrowheads="1"/>
                </p:cNvSpPr>
                <p:nvPr/>
              </p:nvSpPr>
              <p:spPr bwMode="auto">
                <a:xfrm>
                  <a:off x="2955" y="2734"/>
                  <a:ext cx="677" cy="212"/>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80-90%</a:t>
                  </a:r>
                </a:p>
              </p:txBody>
            </p:sp>
          </p:grpSp>
          <p:grpSp>
            <p:nvGrpSpPr>
              <p:cNvPr id="23564" name="Group 44"/>
              <p:cNvGrpSpPr>
                <a:grpSpLocks/>
              </p:cNvGrpSpPr>
              <p:nvPr/>
            </p:nvGrpSpPr>
            <p:grpSpPr bwMode="auto">
              <a:xfrm>
                <a:off x="3431" y="2618"/>
                <a:ext cx="2207" cy="519"/>
                <a:chOff x="3431" y="2618"/>
                <a:chExt cx="2207" cy="519"/>
              </a:xfrm>
            </p:grpSpPr>
            <p:sp>
              <p:nvSpPr>
                <p:cNvPr id="23565" name="Line 45"/>
                <p:cNvSpPr>
                  <a:spLocks noChangeShapeType="1"/>
                </p:cNvSpPr>
                <p:nvPr/>
              </p:nvSpPr>
              <p:spPr bwMode="auto">
                <a:xfrm rot="10779294">
                  <a:off x="4104" y="2933"/>
                  <a:ext cx="336" cy="1"/>
                </a:xfrm>
                <a:prstGeom prst="line">
                  <a:avLst/>
                </a:prstGeom>
                <a:noFill/>
                <a:ln w="88900">
                  <a:solidFill>
                    <a:schemeClr val="tx1"/>
                  </a:solidFill>
                  <a:round/>
                  <a:headEnd type="triangle" w="med" len="med"/>
                  <a:tailEnd/>
                </a:ln>
              </p:spPr>
              <p:txBody>
                <a:bodyPr wrap="none" anchor="ctr"/>
                <a:lstStyle/>
                <a:p>
                  <a:endParaRPr lang="en-US" dirty="0"/>
                </a:p>
              </p:txBody>
            </p:sp>
            <p:sp>
              <p:nvSpPr>
                <p:cNvPr id="23566" name="Text Box 46"/>
                <p:cNvSpPr txBox="1">
                  <a:spLocks noChangeArrowheads="1"/>
                </p:cNvSpPr>
                <p:nvPr/>
              </p:nvSpPr>
              <p:spPr bwMode="auto">
                <a:xfrm>
                  <a:off x="3431" y="2826"/>
                  <a:ext cx="677" cy="212"/>
                </a:xfrm>
                <a:prstGeom prst="rect">
                  <a:avLst/>
                </a:prstGeom>
                <a:noFill/>
                <a:ln w="9525">
                  <a:noFill/>
                  <a:miter lim="800000"/>
                  <a:headEnd/>
                  <a:tailEnd/>
                </a:ln>
              </p:spPr>
              <p:txBody>
                <a:bodyPr wrap="none">
                  <a:spAutoFit/>
                </a:bodyPr>
                <a:lstStyle/>
                <a:p>
                  <a:pPr eaLnBrk="0" hangingPunct="0"/>
                  <a:r>
                    <a:rPr lang="en-US" sz="1600" dirty="0">
                      <a:latin typeface="Arial" pitchFamily="34" charset="0"/>
                    </a:rPr>
                    <a:t>80-90%</a:t>
                  </a:r>
                </a:p>
              </p:txBody>
            </p:sp>
            <p:sp>
              <p:nvSpPr>
                <p:cNvPr id="23567" name="Text Box 47"/>
                <p:cNvSpPr txBox="1">
                  <a:spLocks noChangeArrowheads="1"/>
                </p:cNvSpPr>
                <p:nvPr/>
              </p:nvSpPr>
              <p:spPr bwMode="auto">
                <a:xfrm>
                  <a:off x="4342" y="2618"/>
                  <a:ext cx="1296" cy="519"/>
                </a:xfrm>
                <a:prstGeom prst="rect">
                  <a:avLst/>
                </a:prstGeom>
                <a:noFill/>
                <a:ln w="9525">
                  <a:noFill/>
                  <a:miter lim="800000"/>
                  <a:headEnd/>
                  <a:tailEnd/>
                </a:ln>
              </p:spPr>
              <p:txBody>
                <a:bodyPr>
                  <a:spAutoFit/>
                </a:bodyPr>
                <a:lstStyle/>
                <a:p>
                  <a:pPr algn="ctr" eaLnBrk="0" hangingPunct="0"/>
                  <a:r>
                    <a:rPr lang="en-US" sz="1600" u="sng" dirty="0" smtClean="0">
                      <a:latin typeface="Arial" pitchFamily="34" charset="0"/>
                    </a:rPr>
                    <a:t>Universal </a:t>
                  </a:r>
                  <a:r>
                    <a:rPr lang="en-US" sz="1600" u="sng" dirty="0">
                      <a:latin typeface="Arial" pitchFamily="34" charset="0"/>
                    </a:rPr>
                    <a:t>Interventions</a:t>
                  </a:r>
                  <a:endParaRPr lang="en-US" sz="1600" dirty="0">
                    <a:latin typeface="Arial" pitchFamily="34" charset="0"/>
                  </a:endParaRPr>
                </a:p>
                <a:p>
                  <a:pPr algn="ctr" eaLnBrk="0" hangingPunct="0">
                    <a:buClr>
                      <a:schemeClr val="tx1"/>
                    </a:buClr>
                    <a:buSzPts val="1200"/>
                  </a:pPr>
                  <a:r>
                    <a:rPr lang="en-US" sz="1600" dirty="0">
                      <a:latin typeface="Arial" pitchFamily="34" charset="0"/>
                    </a:rPr>
                    <a:t>All students</a:t>
                  </a:r>
                </a:p>
              </p:txBody>
            </p:sp>
          </p:grpSp>
        </p:grpSp>
      </p:grpSp>
      <p:sp>
        <p:nvSpPr>
          <p:cNvPr id="23556" name="Rectangle 48"/>
          <p:cNvSpPr>
            <a:spLocks noChangeArrowheads="1"/>
          </p:cNvSpPr>
          <p:nvPr/>
        </p:nvSpPr>
        <p:spPr bwMode="auto">
          <a:xfrm>
            <a:off x="6172200" y="5791200"/>
            <a:ext cx="2590800" cy="381323"/>
          </a:xfrm>
          <a:prstGeom prst="rect">
            <a:avLst/>
          </a:prstGeom>
          <a:noFill/>
          <a:ln w="9525">
            <a:noFill/>
            <a:miter lim="800000"/>
            <a:headEnd/>
            <a:tailEnd/>
          </a:ln>
        </p:spPr>
        <p:txBody>
          <a:bodyPr wrap="square">
            <a:spAutoFit/>
          </a:bodyPr>
          <a:lstStyle/>
          <a:p>
            <a:pPr algn="ctr" eaLnBrk="0" hangingPunct="0">
              <a:lnSpc>
                <a:spcPct val="50000"/>
              </a:lnSpc>
              <a:spcBef>
                <a:spcPct val="50000"/>
              </a:spcBef>
            </a:pPr>
            <a:r>
              <a:rPr lang="en-US" sz="1200" dirty="0">
                <a:solidFill>
                  <a:srgbClr val="000066"/>
                </a:solidFill>
                <a:latin typeface="Arial" pitchFamily="34" charset="0"/>
              </a:rPr>
              <a:t>Dr. George Sugai, </a:t>
            </a:r>
            <a:endParaRPr lang="en-US" sz="1200" dirty="0" smtClean="0">
              <a:solidFill>
                <a:srgbClr val="000066"/>
              </a:solidFill>
              <a:latin typeface="Arial" pitchFamily="34" charset="0"/>
            </a:endParaRPr>
          </a:p>
          <a:p>
            <a:pPr algn="ctr" eaLnBrk="0" hangingPunct="0">
              <a:lnSpc>
                <a:spcPct val="50000"/>
              </a:lnSpc>
              <a:spcBef>
                <a:spcPct val="50000"/>
              </a:spcBef>
            </a:pPr>
            <a:r>
              <a:rPr lang="en-US" sz="1200" dirty="0" smtClean="0">
                <a:solidFill>
                  <a:srgbClr val="000066"/>
                </a:solidFill>
                <a:latin typeface="Arial" pitchFamily="34" charset="0"/>
              </a:rPr>
              <a:t>Co-Director</a:t>
            </a:r>
            <a:r>
              <a:rPr lang="en-US" sz="1200" dirty="0">
                <a:solidFill>
                  <a:srgbClr val="000066"/>
                </a:solidFill>
                <a:latin typeface="Arial" pitchFamily="34" charset="0"/>
              </a:rPr>
              <a:t> </a:t>
            </a:r>
            <a:r>
              <a:rPr lang="en-US" sz="1200" dirty="0" smtClean="0">
                <a:solidFill>
                  <a:srgbClr val="000066"/>
                </a:solidFill>
                <a:latin typeface="Arial" pitchFamily="34" charset="0"/>
              </a:rPr>
              <a:t>Center </a:t>
            </a:r>
            <a:r>
              <a:rPr lang="en-US" sz="1200" dirty="0">
                <a:solidFill>
                  <a:srgbClr val="000066"/>
                </a:solidFill>
                <a:latin typeface="Arial" pitchFamily="34" charset="0"/>
              </a:rPr>
              <a:t>on PBS</a:t>
            </a:r>
          </a:p>
        </p:txBody>
      </p:sp>
    </p:spTree>
    <p:extLst>
      <p:ext uri="{BB962C8B-B14F-4D97-AF65-F5344CB8AC3E}">
        <p14:creationId xmlns:p14="http://schemas.microsoft.com/office/powerpoint/2010/main" val="13778504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7696200" y="6096000"/>
            <a:ext cx="1143000" cy="457200"/>
          </a:xfrm>
          <a:noFill/>
        </p:spPr>
        <p:txBody>
          <a:bodyPr/>
          <a:lstStyle/>
          <a:p>
            <a:fld id="{E97DC8C2-8902-4120-9A60-73F1036ACF56}" type="slidenum">
              <a:rPr lang="en-US" smtClean="0">
                <a:effectLst/>
                <a:latin typeface="Times New Roman" pitchFamily="18" charset="0"/>
                <a:cs typeface="Arial" pitchFamily="34" charset="0"/>
              </a:rPr>
              <a:pPr/>
              <a:t>7</a:t>
            </a:fld>
            <a:endParaRPr lang="en-US" dirty="0" smtClean="0">
              <a:effectLst/>
              <a:latin typeface="Times New Roman" pitchFamily="18" charset="0"/>
              <a:cs typeface="Arial" pitchFamily="34" charset="0"/>
            </a:endParaRPr>
          </a:p>
        </p:txBody>
      </p:sp>
      <p:sp>
        <p:nvSpPr>
          <p:cNvPr id="22531" name="Rectangle 2"/>
          <p:cNvSpPr>
            <a:spLocks noGrp="1" noChangeArrowheads="1"/>
          </p:cNvSpPr>
          <p:nvPr>
            <p:ph type="title" idx="4294967295"/>
          </p:nvPr>
        </p:nvSpPr>
        <p:spPr>
          <a:xfrm>
            <a:off x="0" y="152400"/>
            <a:ext cx="8534400" cy="1143000"/>
          </a:xfrm>
        </p:spPr>
        <p:txBody>
          <a:bodyPr>
            <a:noAutofit/>
          </a:bodyPr>
          <a:lstStyle/>
          <a:p>
            <a:pPr algn="ctr" eaLnBrk="1" hangingPunct="1">
              <a:defRPr/>
            </a:pPr>
            <a:r>
              <a:rPr lang="en-US" sz="3600" b="1" dirty="0"/>
              <a:t>Levels of </a:t>
            </a:r>
            <a:r>
              <a:rPr lang="en-US" sz="3600" b="1" dirty="0" smtClean="0"/>
              <a:t>PBIS</a:t>
            </a:r>
            <a:r>
              <a:rPr lang="en-US" sz="2800" b="1" dirty="0"/>
              <a:t/>
            </a:r>
            <a:br>
              <a:rPr lang="en-US" sz="2800" b="1" dirty="0"/>
            </a:br>
            <a:r>
              <a:rPr lang="en-US" sz="2000" dirty="0"/>
              <a:t>Adapted from </a:t>
            </a:r>
            <a:r>
              <a:rPr lang="en-US" sz="2000" u="sng" dirty="0"/>
              <a:t>Levels and Descriptions of Behavior Support</a:t>
            </a:r>
            <a:br>
              <a:rPr lang="en-US" sz="2000" u="sng" dirty="0"/>
            </a:br>
            <a:r>
              <a:rPr lang="en-US" sz="2000" u="sng" dirty="0"/>
              <a:t>(</a:t>
            </a:r>
            <a:r>
              <a:rPr lang="en-US" sz="2000" dirty="0"/>
              <a:t>George, Harrower, &amp; </a:t>
            </a:r>
            <a:r>
              <a:rPr lang="en-US" sz="2000" dirty="0" err="1"/>
              <a:t>Knoster</a:t>
            </a:r>
            <a:r>
              <a:rPr lang="en-US" sz="2000" dirty="0"/>
              <a:t>, 2003)</a:t>
            </a:r>
          </a:p>
        </p:txBody>
      </p:sp>
      <p:sp>
        <p:nvSpPr>
          <p:cNvPr id="22532" name="Rectangle 3"/>
          <p:cNvSpPr>
            <a:spLocks noGrp="1" noChangeArrowheads="1"/>
          </p:cNvSpPr>
          <p:nvPr>
            <p:ph type="body" idx="4294967295"/>
          </p:nvPr>
        </p:nvSpPr>
        <p:spPr>
          <a:xfrm>
            <a:off x="152400" y="1524000"/>
            <a:ext cx="8839200" cy="4953000"/>
          </a:xfrm>
        </p:spPr>
        <p:txBody>
          <a:bodyPr>
            <a:normAutofit/>
          </a:bodyPr>
          <a:lstStyle/>
          <a:p>
            <a:pPr>
              <a:lnSpc>
                <a:spcPct val="90000"/>
              </a:lnSpc>
              <a:spcAft>
                <a:spcPct val="40000"/>
              </a:spcAft>
              <a:defRPr/>
            </a:pPr>
            <a:r>
              <a:rPr lang="en-US" sz="2400" b="1" u="sng" dirty="0">
                <a:solidFill>
                  <a:schemeClr val="accent2">
                    <a:lumMod val="75000"/>
                  </a:schemeClr>
                </a:solidFill>
              </a:rPr>
              <a:t>School-Wide</a:t>
            </a:r>
            <a:r>
              <a:rPr lang="en-US" sz="2400" dirty="0">
                <a:solidFill>
                  <a:schemeClr val="accent2">
                    <a:lumMod val="75000"/>
                  </a:schemeClr>
                </a:solidFill>
              </a:rPr>
              <a:t> – </a:t>
            </a:r>
            <a:r>
              <a:rPr lang="en-US" sz="2000" dirty="0">
                <a:solidFill>
                  <a:schemeClr val="accent2">
                    <a:lumMod val="75000"/>
                  </a:schemeClr>
                </a:solidFill>
              </a:rPr>
              <a:t>Procedures and processes intended for all students, staff, in specific settings and across </a:t>
            </a:r>
            <a:r>
              <a:rPr lang="en-US" sz="2000" dirty="0" smtClean="0">
                <a:solidFill>
                  <a:schemeClr val="accent2">
                    <a:lumMod val="75000"/>
                  </a:schemeClr>
                </a:solidFill>
              </a:rPr>
              <a:t>campus</a:t>
            </a:r>
            <a:r>
              <a:rPr lang="en-US" sz="2400" dirty="0" smtClean="0">
                <a:solidFill>
                  <a:schemeClr val="accent2">
                    <a:lumMod val="75000"/>
                  </a:schemeClr>
                </a:solidFill>
              </a:rPr>
              <a:t> </a:t>
            </a:r>
          </a:p>
          <a:p>
            <a:pPr>
              <a:lnSpc>
                <a:spcPct val="90000"/>
              </a:lnSpc>
              <a:spcAft>
                <a:spcPct val="40000"/>
              </a:spcAft>
              <a:defRPr/>
            </a:pPr>
            <a:r>
              <a:rPr lang="en-US" sz="2000" b="1" u="sng" dirty="0" smtClean="0"/>
              <a:t>Classroom </a:t>
            </a:r>
            <a:r>
              <a:rPr lang="en-US" sz="2400" dirty="0" smtClean="0"/>
              <a:t>– </a:t>
            </a:r>
            <a:r>
              <a:rPr lang="en-US" sz="2000" dirty="0" smtClean="0"/>
              <a:t>Processes and procedures </a:t>
            </a:r>
            <a:r>
              <a:rPr lang="en-US" sz="2000" dirty="0"/>
              <a:t>that reflect school-wide expectations for student behavior coupled with pre-planned strategies applied within classrooms</a:t>
            </a:r>
          </a:p>
          <a:p>
            <a:pPr eaLnBrk="1" hangingPunct="1">
              <a:lnSpc>
                <a:spcPct val="90000"/>
              </a:lnSpc>
              <a:spcAft>
                <a:spcPct val="40000"/>
              </a:spcAft>
              <a:defRPr/>
            </a:pPr>
            <a:r>
              <a:rPr lang="en-US" sz="2400" b="1" u="sng" dirty="0">
                <a:solidFill>
                  <a:srgbClr val="0070C0"/>
                </a:solidFill>
              </a:rPr>
              <a:t>Target Group</a:t>
            </a:r>
            <a:r>
              <a:rPr lang="en-US" sz="2400" dirty="0">
                <a:solidFill>
                  <a:srgbClr val="0070C0"/>
                </a:solidFill>
              </a:rPr>
              <a:t> – </a:t>
            </a:r>
            <a:r>
              <a:rPr lang="en-US" sz="2000" dirty="0">
                <a:solidFill>
                  <a:srgbClr val="0070C0"/>
                </a:solidFill>
              </a:rPr>
              <a:t>Processes and procedures designed to address behavioral issues of groups of students with similar behavior problems or behaviors that seem to occur for the same reasons (i.e. attention seeking, escape)</a:t>
            </a:r>
          </a:p>
          <a:p>
            <a:pPr eaLnBrk="1" hangingPunct="1">
              <a:lnSpc>
                <a:spcPct val="90000"/>
              </a:lnSpc>
              <a:spcAft>
                <a:spcPct val="40000"/>
              </a:spcAft>
              <a:defRPr/>
            </a:pPr>
            <a:r>
              <a:rPr lang="en-US" sz="2400" b="1" u="sng" dirty="0">
                <a:solidFill>
                  <a:schemeClr val="accent2">
                    <a:lumMod val="75000"/>
                  </a:schemeClr>
                </a:solidFill>
              </a:rPr>
              <a:t>Individual Student</a:t>
            </a:r>
            <a:r>
              <a:rPr lang="en-US" sz="2400" dirty="0">
                <a:solidFill>
                  <a:schemeClr val="accent2">
                    <a:lumMod val="75000"/>
                  </a:schemeClr>
                </a:solidFill>
              </a:rPr>
              <a:t> – </a:t>
            </a:r>
            <a:r>
              <a:rPr lang="en-US" sz="2000" dirty="0">
                <a:solidFill>
                  <a:schemeClr val="accent2">
                    <a:lumMod val="75000"/>
                  </a:schemeClr>
                </a:solidFill>
              </a:rPr>
              <a:t>Processes and procedures reflect school-wide expectations for student behavior coupled with team-based strategies to address problematic behaviors of individual students</a:t>
            </a:r>
            <a:endParaRPr lang="en-US" sz="2000" u="sng" dirty="0">
              <a:solidFill>
                <a:schemeClr val="accent2">
                  <a:lumMod val="75000"/>
                </a:schemeClr>
              </a:solidFill>
            </a:endParaRPr>
          </a:p>
        </p:txBody>
      </p:sp>
      <p:sp>
        <p:nvSpPr>
          <p:cNvPr id="5" name="TextBox 4"/>
          <p:cNvSpPr txBox="1"/>
          <p:nvPr/>
        </p:nvSpPr>
        <p:spPr>
          <a:xfrm>
            <a:off x="7640053" y="1752600"/>
            <a:ext cx="914400" cy="400110"/>
          </a:xfrm>
          <a:prstGeom prst="rect">
            <a:avLst/>
          </a:prstGeom>
          <a:noFill/>
        </p:spPr>
        <p:txBody>
          <a:bodyPr wrap="square" rtlCol="0">
            <a:spAutoFit/>
          </a:bodyPr>
          <a:lstStyle/>
          <a:p>
            <a:r>
              <a:rPr lang="en-US" sz="2000" b="1" u="sng" dirty="0" smtClean="0">
                <a:solidFill>
                  <a:schemeClr val="accent2">
                    <a:lumMod val="75000"/>
                  </a:schemeClr>
                </a:solidFill>
                <a:effectLst>
                  <a:outerShdw blurRad="38100" dist="38100" dir="2700000" algn="tl">
                    <a:srgbClr val="000000">
                      <a:alpha val="43137"/>
                    </a:srgbClr>
                  </a:outerShdw>
                </a:effectLst>
                <a:latin typeface="+mn-lt"/>
              </a:rPr>
              <a:t>Tier 1</a:t>
            </a:r>
            <a:endParaRPr lang="en-US" sz="2000" b="1" u="sng" dirty="0">
              <a:solidFill>
                <a:schemeClr val="accent2">
                  <a:lumMod val="75000"/>
                </a:schemeClr>
              </a:solidFill>
              <a:effectLst>
                <a:outerShdw blurRad="38100" dist="38100" dir="2700000" algn="tl">
                  <a:srgbClr val="000000">
                    <a:alpha val="43137"/>
                  </a:srgbClr>
                </a:outerShdw>
              </a:effectLst>
              <a:latin typeface="+mn-lt"/>
            </a:endParaRPr>
          </a:p>
        </p:txBody>
      </p:sp>
      <p:sp>
        <p:nvSpPr>
          <p:cNvPr id="6" name="TextBox 5"/>
          <p:cNvSpPr txBox="1"/>
          <p:nvPr/>
        </p:nvSpPr>
        <p:spPr>
          <a:xfrm>
            <a:off x="6096000" y="4230774"/>
            <a:ext cx="1066800" cy="400110"/>
          </a:xfrm>
          <a:prstGeom prst="rect">
            <a:avLst/>
          </a:prstGeom>
          <a:noFill/>
        </p:spPr>
        <p:txBody>
          <a:bodyPr wrap="square" rtlCol="0">
            <a:spAutoFit/>
          </a:bodyPr>
          <a:lstStyle/>
          <a:p>
            <a:r>
              <a:rPr lang="en-US" sz="2000" b="1" u="sng" dirty="0" smtClean="0">
                <a:solidFill>
                  <a:srgbClr val="0070C0"/>
                </a:solidFill>
                <a:effectLst>
                  <a:outerShdw blurRad="38100" dist="38100" dir="2700000" algn="tl">
                    <a:srgbClr val="000000">
                      <a:alpha val="43137"/>
                    </a:srgbClr>
                  </a:outerShdw>
                </a:effectLst>
                <a:latin typeface="+mn-lt"/>
              </a:rPr>
              <a:t>Tier 2</a:t>
            </a:r>
            <a:endParaRPr lang="en-US" sz="2000" b="1" u="sng" dirty="0">
              <a:solidFill>
                <a:srgbClr val="0070C0"/>
              </a:solidFill>
              <a:effectLst>
                <a:outerShdw blurRad="38100" dist="38100" dir="2700000" algn="tl">
                  <a:srgbClr val="000000">
                    <a:alpha val="43137"/>
                  </a:srgbClr>
                </a:outerShdw>
              </a:effectLst>
              <a:latin typeface="+mn-lt"/>
            </a:endParaRPr>
          </a:p>
        </p:txBody>
      </p:sp>
      <p:sp>
        <p:nvSpPr>
          <p:cNvPr id="7" name="TextBox 6"/>
          <p:cNvSpPr txBox="1"/>
          <p:nvPr/>
        </p:nvSpPr>
        <p:spPr>
          <a:xfrm>
            <a:off x="6858000" y="5362545"/>
            <a:ext cx="1143000" cy="400110"/>
          </a:xfrm>
          <a:prstGeom prst="rect">
            <a:avLst/>
          </a:prstGeom>
          <a:noFill/>
        </p:spPr>
        <p:txBody>
          <a:bodyPr wrap="square" rtlCol="0">
            <a:spAutoFit/>
          </a:bodyPr>
          <a:lstStyle/>
          <a:p>
            <a:r>
              <a:rPr lang="en-US" sz="2000" b="1" u="sng" dirty="0" smtClean="0">
                <a:solidFill>
                  <a:schemeClr val="accent2">
                    <a:lumMod val="75000"/>
                  </a:schemeClr>
                </a:solidFill>
                <a:effectLst>
                  <a:outerShdw blurRad="38100" dist="38100" dir="2700000" algn="tl">
                    <a:srgbClr val="000000">
                      <a:alpha val="43137"/>
                    </a:srgbClr>
                  </a:outerShdw>
                </a:effectLst>
                <a:latin typeface="+mn-lt"/>
              </a:rPr>
              <a:t>Tier 3</a:t>
            </a:r>
            <a:endParaRPr lang="en-US" sz="2000" b="1" u="sng" dirty="0">
              <a:solidFill>
                <a:schemeClr val="accent2">
                  <a:lumMod val="7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032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sz="quarter" idx="1"/>
          </p:nvPr>
        </p:nvSpPr>
        <p:spPr>
          <a:xfrm>
            <a:off x="533400" y="914400"/>
            <a:ext cx="8077200" cy="5184648"/>
          </a:xfrm>
        </p:spPr>
        <p:txBody>
          <a:bodyPr/>
          <a:lstStyle/>
          <a:p>
            <a:pPr marL="0" indent="0">
              <a:buNone/>
            </a:pPr>
            <a:endParaRPr lang="en-US" dirty="0" smtClean="0"/>
          </a:p>
          <a:p>
            <a:pPr marL="0" indent="0">
              <a:buNone/>
            </a:pPr>
            <a:r>
              <a:rPr lang="en-US" dirty="0" smtClean="0"/>
              <a:t>“All </a:t>
            </a:r>
            <a:r>
              <a:rPr lang="en-US" dirty="0"/>
              <a:t>specialized interventions are more effective, and more durable, if they are done with school-wide behavioral expectations as a foundation</a:t>
            </a:r>
            <a:r>
              <a:rPr lang="en-US" dirty="0" smtClean="0"/>
              <a:t>.”</a:t>
            </a:r>
          </a:p>
          <a:p>
            <a:pPr marL="0" indent="0">
              <a:buNone/>
            </a:pPr>
            <a:endParaRPr lang="en-US" dirty="0"/>
          </a:p>
          <a:p>
            <a:pPr marL="0" lvl="0" indent="0">
              <a:lnSpc>
                <a:spcPct val="80000"/>
              </a:lnSpc>
              <a:buClr>
                <a:srgbClr val="660000"/>
              </a:buClr>
              <a:buNone/>
            </a:pPr>
            <a:endParaRPr lang="en-US" sz="1800" dirty="0" smtClean="0">
              <a:solidFill>
                <a:srgbClr val="000000"/>
              </a:solidFill>
              <a:latin typeface="Arial" charset="0"/>
            </a:endParaRPr>
          </a:p>
          <a:p>
            <a:pPr marL="0" lvl="0" indent="0">
              <a:lnSpc>
                <a:spcPct val="80000"/>
              </a:lnSpc>
              <a:buClr>
                <a:srgbClr val="660000"/>
              </a:buClr>
              <a:buNone/>
            </a:pPr>
            <a:endParaRPr lang="en-US" sz="1800" dirty="0">
              <a:solidFill>
                <a:srgbClr val="000000"/>
              </a:solidFill>
              <a:latin typeface="Arial" charset="0"/>
            </a:endParaRPr>
          </a:p>
          <a:p>
            <a:pPr marL="0" lvl="0" indent="0">
              <a:lnSpc>
                <a:spcPct val="80000"/>
              </a:lnSpc>
              <a:buClr>
                <a:srgbClr val="660000"/>
              </a:buClr>
              <a:buNone/>
            </a:pPr>
            <a:endParaRPr lang="en-US" sz="1800" dirty="0" smtClean="0">
              <a:solidFill>
                <a:srgbClr val="000000"/>
              </a:solidFill>
              <a:latin typeface="Arial" charset="0"/>
            </a:endParaRPr>
          </a:p>
          <a:p>
            <a:pPr marL="0" lvl="0" indent="0">
              <a:lnSpc>
                <a:spcPct val="80000"/>
              </a:lnSpc>
              <a:buClr>
                <a:srgbClr val="660000"/>
              </a:buClr>
              <a:buNone/>
            </a:pPr>
            <a:endParaRPr lang="en-US" sz="1800" dirty="0">
              <a:solidFill>
                <a:srgbClr val="000000"/>
              </a:solidFill>
              <a:latin typeface="Arial" charset="0"/>
            </a:endParaRPr>
          </a:p>
          <a:p>
            <a:pPr marL="0" lvl="0" indent="0" algn="ctr">
              <a:lnSpc>
                <a:spcPct val="80000"/>
              </a:lnSpc>
              <a:buClr>
                <a:srgbClr val="660000"/>
              </a:buClr>
              <a:buNone/>
            </a:pPr>
            <a:r>
              <a:rPr lang="en-US" sz="1800" dirty="0" smtClean="0">
                <a:solidFill>
                  <a:srgbClr val="000000"/>
                </a:solidFill>
                <a:latin typeface="Arial" charset="0"/>
              </a:rPr>
              <a:t>Horner</a:t>
            </a:r>
            <a:r>
              <a:rPr lang="en-US" sz="1800" dirty="0">
                <a:solidFill>
                  <a:srgbClr val="000000"/>
                </a:solidFill>
                <a:latin typeface="Arial" charset="0"/>
              </a:rPr>
              <a:t>, </a:t>
            </a:r>
            <a:r>
              <a:rPr lang="en-US" sz="1800" dirty="0" err="1" smtClean="0">
                <a:solidFill>
                  <a:srgbClr val="000000"/>
                </a:solidFill>
                <a:latin typeface="Arial" charset="0"/>
              </a:rPr>
              <a:t>Sugai</a:t>
            </a:r>
            <a:r>
              <a:rPr lang="en-US" sz="1800" dirty="0">
                <a:solidFill>
                  <a:srgbClr val="000000"/>
                </a:solidFill>
                <a:latin typeface="Arial" charset="0"/>
              </a:rPr>
              <a:t>, </a:t>
            </a:r>
            <a:r>
              <a:rPr lang="en-US" sz="1800" dirty="0" smtClean="0">
                <a:solidFill>
                  <a:srgbClr val="000000"/>
                </a:solidFill>
                <a:latin typeface="Arial" charset="0"/>
              </a:rPr>
              <a:t>et al.  “Check-In Check Out: A Targeted Intervention”</a:t>
            </a:r>
          </a:p>
          <a:p>
            <a:pPr marL="0" lvl="0" indent="0" algn="ctr">
              <a:lnSpc>
                <a:spcPct val="80000"/>
              </a:lnSpc>
              <a:buClr>
                <a:srgbClr val="660000"/>
              </a:buClr>
              <a:buNone/>
            </a:pPr>
            <a:r>
              <a:rPr lang="en-US" sz="1800" dirty="0" smtClean="0">
                <a:solidFill>
                  <a:srgbClr val="000000"/>
                </a:solidFill>
                <a:latin typeface="Arial" charset="0"/>
                <a:hlinkClick r:id="rId2"/>
              </a:rPr>
              <a:t>www.pbis.org</a:t>
            </a:r>
            <a:r>
              <a:rPr lang="en-US" sz="1800" dirty="0" smtClean="0">
                <a:solidFill>
                  <a:srgbClr val="000000"/>
                </a:solidFill>
                <a:latin typeface="Arial" charset="0"/>
              </a:rPr>
              <a:t> </a:t>
            </a:r>
            <a:endParaRPr lang="en-US" sz="1800" dirty="0">
              <a:solidFill>
                <a:srgbClr val="000000"/>
              </a:solidFill>
              <a:latin typeface="Arial" charset="0"/>
            </a:endParaRPr>
          </a:p>
          <a:p>
            <a:pPr marL="0" indent="0">
              <a:buNone/>
            </a:pPr>
            <a:endParaRPr lang="en-US" dirty="0"/>
          </a:p>
        </p:txBody>
      </p:sp>
    </p:spTree>
    <p:extLst>
      <p:ext uri="{BB962C8B-B14F-4D97-AF65-F5344CB8AC3E}">
        <p14:creationId xmlns:p14="http://schemas.microsoft.com/office/powerpoint/2010/main" val="32930969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3276600" y="838200"/>
            <a:ext cx="2438400" cy="3336925"/>
          </a:xfrm>
          <a:prstGeom prst="triangle">
            <a:avLst>
              <a:gd name="adj" fmla="val 50000"/>
            </a:avLst>
          </a:prstGeom>
          <a:gradFill rotWithShape="0">
            <a:gsLst>
              <a:gs pos="0">
                <a:srgbClr val="FF171A"/>
              </a:gs>
              <a:gs pos="100000">
                <a:srgbClr val="DDE11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Arial" charset="0"/>
              <a:ea typeface="ＭＳ Ｐゴシック" pitchFamily="-124" charset="-128"/>
            </a:endParaRPr>
          </a:p>
        </p:txBody>
      </p:sp>
      <p:sp>
        <p:nvSpPr>
          <p:cNvPr id="11267" name="AutoShape 3"/>
          <p:cNvSpPr>
            <a:spLocks noChangeArrowheads="1"/>
          </p:cNvSpPr>
          <p:nvPr/>
        </p:nvSpPr>
        <p:spPr bwMode="auto">
          <a:xfrm flipV="1">
            <a:off x="2362200" y="3429000"/>
            <a:ext cx="4267200" cy="3200400"/>
          </a:xfrm>
          <a:custGeom>
            <a:avLst/>
            <a:gdLst>
              <a:gd name="T0" fmla="*/ 3670978 w 21600"/>
              <a:gd name="T1" fmla="*/ 1600200 h 21600"/>
              <a:gd name="T2" fmla="*/ 2133600 w 21600"/>
              <a:gd name="T3" fmla="*/ 3200400 h 21600"/>
              <a:gd name="T4" fmla="*/ 596223 w 21600"/>
              <a:gd name="T5" fmla="*/ 1600200 h 21600"/>
              <a:gd name="T6" fmla="*/ 2133600 w 21600"/>
              <a:gd name="T7" fmla="*/ 0 h 21600"/>
              <a:gd name="T8" fmla="*/ 0 60000 65536"/>
              <a:gd name="T9" fmla="*/ 0 60000 65536"/>
              <a:gd name="T10" fmla="*/ 0 60000 65536"/>
              <a:gd name="T11" fmla="*/ 0 60000 65536"/>
              <a:gd name="T12" fmla="*/ 4818 w 21600"/>
              <a:gd name="T13" fmla="*/ 4818 h 21600"/>
              <a:gd name="T14" fmla="*/ 16782 w 21600"/>
              <a:gd name="T15" fmla="*/ 16782 h 21600"/>
            </a:gdLst>
            <a:ahLst/>
            <a:cxnLst>
              <a:cxn ang="T8">
                <a:pos x="T0" y="T1"/>
              </a:cxn>
              <a:cxn ang="T9">
                <a:pos x="T2" y="T3"/>
              </a:cxn>
              <a:cxn ang="T10">
                <a:pos x="T4" y="T5"/>
              </a:cxn>
              <a:cxn ang="T11">
                <a:pos x="T6" y="T7"/>
              </a:cxn>
            </a:cxnLst>
            <a:rect l="T12" t="T13" r="T14" b="T15"/>
            <a:pathLst>
              <a:path w="21600" h="21600">
                <a:moveTo>
                  <a:pt x="0" y="0"/>
                </a:moveTo>
                <a:lnTo>
                  <a:pt x="6036" y="21600"/>
                </a:lnTo>
                <a:lnTo>
                  <a:pt x="15564" y="21600"/>
                </a:lnTo>
                <a:lnTo>
                  <a:pt x="21600" y="0"/>
                </a:lnTo>
                <a:close/>
              </a:path>
            </a:pathLst>
          </a:cu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8" name="Text Box 4"/>
          <p:cNvSpPr txBox="1">
            <a:spLocks noChangeArrowheads="1"/>
          </p:cNvSpPr>
          <p:nvPr/>
        </p:nvSpPr>
        <p:spPr bwMode="auto">
          <a:xfrm>
            <a:off x="5562600" y="228600"/>
            <a:ext cx="270033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u="sng" dirty="0">
                <a:ea typeface="ＭＳ Ｐゴシック" pitchFamily="-124" charset="-128"/>
              </a:rPr>
              <a:t>Tertiary Prevention</a:t>
            </a:r>
            <a:r>
              <a:rPr lang="en-US" dirty="0">
                <a:ea typeface="ＭＳ Ｐゴシック" pitchFamily="-124" charset="-128"/>
              </a:rPr>
              <a:t>:</a:t>
            </a:r>
          </a:p>
          <a:p>
            <a:pPr algn="ctr"/>
            <a:r>
              <a:rPr lang="en-US" dirty="0">
                <a:ea typeface="ＭＳ Ｐゴシック" pitchFamily="-124" charset="-128"/>
              </a:rPr>
              <a:t>Specialized </a:t>
            </a:r>
          </a:p>
          <a:p>
            <a:pPr algn="ctr"/>
            <a:r>
              <a:rPr lang="en-US" dirty="0">
                <a:ea typeface="ＭＳ Ｐゴシック" pitchFamily="-124" charset="-128"/>
              </a:rPr>
              <a:t>Individualized</a:t>
            </a:r>
          </a:p>
          <a:p>
            <a:pPr algn="ctr"/>
            <a:r>
              <a:rPr lang="en-US" dirty="0">
                <a:ea typeface="ＭＳ Ｐゴシック" pitchFamily="-124" charset="-128"/>
              </a:rPr>
              <a:t>Systems for Students with High-Risk Behavior</a:t>
            </a:r>
            <a:endParaRPr lang="en-US" dirty="0">
              <a:latin typeface="Arial" charset="0"/>
              <a:ea typeface="ＭＳ Ｐゴシック" pitchFamily="-124" charset="-128"/>
            </a:endParaRPr>
          </a:p>
        </p:txBody>
      </p:sp>
      <p:sp>
        <p:nvSpPr>
          <p:cNvPr id="11269" name="Text Box 5"/>
          <p:cNvSpPr txBox="1">
            <a:spLocks noChangeArrowheads="1"/>
          </p:cNvSpPr>
          <p:nvPr/>
        </p:nvSpPr>
        <p:spPr bwMode="auto">
          <a:xfrm>
            <a:off x="5791200" y="2209800"/>
            <a:ext cx="26876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u="sng">
                <a:ea typeface="ＭＳ Ｐゴシック" pitchFamily="-124" charset="-128"/>
              </a:rPr>
              <a:t>Secondary Prevention</a:t>
            </a:r>
            <a:r>
              <a:rPr lang="en-US">
                <a:ea typeface="ＭＳ Ｐゴシック" pitchFamily="-124" charset="-128"/>
              </a:rPr>
              <a:t>:</a:t>
            </a:r>
          </a:p>
          <a:p>
            <a:pPr algn="ctr"/>
            <a:r>
              <a:rPr lang="en-US">
                <a:ea typeface="ＭＳ Ｐゴシック" pitchFamily="-124" charset="-128"/>
              </a:rPr>
              <a:t>Specialized Group</a:t>
            </a:r>
          </a:p>
          <a:p>
            <a:pPr algn="ctr"/>
            <a:r>
              <a:rPr lang="en-US">
                <a:ea typeface="ＭＳ Ｐゴシック" pitchFamily="-124" charset="-128"/>
              </a:rPr>
              <a:t>Systems for Students with At-Risk Behavior</a:t>
            </a:r>
            <a:endParaRPr lang="en-US">
              <a:latin typeface="Arial" charset="0"/>
              <a:ea typeface="ＭＳ Ｐゴシック" pitchFamily="-124" charset="-128"/>
            </a:endParaRPr>
          </a:p>
        </p:txBody>
      </p:sp>
      <p:sp>
        <p:nvSpPr>
          <p:cNvPr id="11270" name="AutoShape 6"/>
          <p:cNvSpPr>
            <a:spLocks/>
          </p:cNvSpPr>
          <p:nvPr/>
        </p:nvSpPr>
        <p:spPr bwMode="auto">
          <a:xfrm rot="-1243991">
            <a:off x="5091113" y="646113"/>
            <a:ext cx="304800" cy="2667000"/>
          </a:xfrm>
          <a:prstGeom prst="rightBrace">
            <a:avLst>
              <a:gd name="adj1" fmla="val 72917"/>
              <a:gd name="adj2" fmla="val 83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AutoShape 7"/>
          <p:cNvSpPr>
            <a:spLocks/>
          </p:cNvSpPr>
          <p:nvPr/>
        </p:nvSpPr>
        <p:spPr bwMode="auto">
          <a:xfrm rot="-1184886">
            <a:off x="5143500" y="677863"/>
            <a:ext cx="304800" cy="838200"/>
          </a:xfrm>
          <a:prstGeom prst="rightBrace">
            <a:avLst>
              <a:gd name="adj1" fmla="val 229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Text Box 8"/>
          <p:cNvSpPr txBox="1">
            <a:spLocks noChangeArrowheads="1"/>
          </p:cNvSpPr>
          <p:nvPr/>
        </p:nvSpPr>
        <p:spPr bwMode="auto">
          <a:xfrm>
            <a:off x="385763" y="3048000"/>
            <a:ext cx="203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u="sng">
                <a:ea typeface="ＭＳ Ｐゴシック" pitchFamily="-124" charset="-128"/>
              </a:rPr>
              <a:t>Primary Prevention</a:t>
            </a:r>
            <a:r>
              <a:rPr lang="en-US">
                <a:ea typeface="ＭＳ Ｐゴシック" pitchFamily="-124" charset="-128"/>
              </a:rPr>
              <a:t>:</a:t>
            </a:r>
          </a:p>
          <a:p>
            <a:pPr algn="ctr"/>
            <a:r>
              <a:rPr lang="en-US">
                <a:ea typeface="ＭＳ Ｐゴシック" pitchFamily="-124" charset="-128"/>
              </a:rPr>
              <a:t>School-/Classroom-</a:t>
            </a:r>
          </a:p>
          <a:p>
            <a:pPr algn="ctr"/>
            <a:r>
              <a:rPr lang="en-US">
                <a:ea typeface="ＭＳ Ｐゴシック" pitchFamily="-124" charset="-128"/>
              </a:rPr>
              <a:t>Wide Systems for</a:t>
            </a:r>
          </a:p>
          <a:p>
            <a:pPr algn="ctr"/>
            <a:r>
              <a:rPr lang="en-US">
                <a:ea typeface="ＭＳ Ｐゴシック" pitchFamily="-124" charset="-128"/>
              </a:rPr>
              <a:t>All Students,</a:t>
            </a:r>
          </a:p>
          <a:p>
            <a:pPr algn="ctr"/>
            <a:r>
              <a:rPr lang="en-US">
                <a:ea typeface="ＭＳ Ｐゴシック" pitchFamily="-124" charset="-128"/>
              </a:rPr>
              <a:t>Staff, &amp; Settings</a:t>
            </a:r>
            <a:endParaRPr lang="en-US">
              <a:latin typeface="Arial" charset="0"/>
              <a:ea typeface="ＭＳ Ｐゴシック" pitchFamily="-124" charset="-128"/>
            </a:endParaRPr>
          </a:p>
        </p:txBody>
      </p:sp>
      <p:sp>
        <p:nvSpPr>
          <p:cNvPr id="11273" name="Text Box 9"/>
          <p:cNvSpPr txBox="1">
            <a:spLocks noChangeArrowheads="1"/>
          </p:cNvSpPr>
          <p:nvPr/>
        </p:nvSpPr>
        <p:spPr bwMode="auto">
          <a:xfrm>
            <a:off x="3352800" y="6172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atin typeface="Arial" charset="0"/>
                <a:ea typeface="ＭＳ Ｐゴシック" pitchFamily="-124" charset="-128"/>
              </a:rPr>
              <a:t>~80% of Students</a:t>
            </a:r>
          </a:p>
        </p:txBody>
      </p:sp>
      <p:sp>
        <p:nvSpPr>
          <p:cNvPr id="11274" name="Text Box 10"/>
          <p:cNvSpPr txBox="1">
            <a:spLocks noChangeArrowheads="1"/>
          </p:cNvSpPr>
          <p:nvPr/>
        </p:nvSpPr>
        <p:spPr bwMode="auto">
          <a:xfrm>
            <a:off x="4114800" y="3048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atin typeface="Arial" charset="0"/>
                <a:ea typeface="ＭＳ Ｐゴシック" pitchFamily="-124" charset="-128"/>
              </a:rPr>
              <a:t>~15% </a:t>
            </a:r>
          </a:p>
        </p:txBody>
      </p:sp>
      <p:sp>
        <p:nvSpPr>
          <p:cNvPr id="11275" name="Text Box 11"/>
          <p:cNvSpPr txBox="1">
            <a:spLocks noChangeArrowheads="1"/>
          </p:cNvSpPr>
          <p:nvPr/>
        </p:nvSpPr>
        <p:spPr bwMode="auto">
          <a:xfrm>
            <a:off x="4114800" y="1219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atin typeface="Arial" charset="0"/>
                <a:ea typeface="ＭＳ Ｐゴシック" pitchFamily="-124" charset="-128"/>
              </a:rPr>
              <a:t>~5% </a:t>
            </a:r>
          </a:p>
        </p:txBody>
      </p:sp>
      <p:sp>
        <p:nvSpPr>
          <p:cNvPr id="11276" name="AutoShape 12"/>
          <p:cNvSpPr>
            <a:spLocks/>
          </p:cNvSpPr>
          <p:nvPr/>
        </p:nvSpPr>
        <p:spPr bwMode="auto">
          <a:xfrm rot="1068829">
            <a:off x="2709863" y="563563"/>
            <a:ext cx="609600" cy="5978525"/>
          </a:xfrm>
          <a:prstGeom prst="leftBrace">
            <a:avLst>
              <a:gd name="adj1" fmla="val 81727"/>
              <a:gd name="adj2" fmla="val 6058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7" name="Text Box 13"/>
          <p:cNvSpPr txBox="1">
            <a:spLocks noChangeArrowheads="1"/>
          </p:cNvSpPr>
          <p:nvPr/>
        </p:nvSpPr>
        <p:spPr bwMode="auto">
          <a:xfrm>
            <a:off x="152400" y="228600"/>
            <a:ext cx="3429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3200">
                <a:latin typeface="Arial" charset="0"/>
                <a:ea typeface="ＭＳ Ｐゴシック" pitchFamily="-124" charset="-128"/>
              </a:rPr>
              <a:t>School-Wide </a:t>
            </a:r>
          </a:p>
          <a:p>
            <a:pPr algn="ctr"/>
            <a:r>
              <a:rPr lang="en-US" sz="3200">
                <a:latin typeface="Arial" charset="0"/>
                <a:ea typeface="ＭＳ Ｐゴシック" pitchFamily="-124" charset="-128"/>
              </a:rPr>
              <a:t>Positive Behavior</a:t>
            </a:r>
          </a:p>
          <a:p>
            <a:pPr algn="ctr"/>
            <a:r>
              <a:rPr lang="en-US" sz="3200">
                <a:latin typeface="Arial" charset="0"/>
                <a:ea typeface="ＭＳ Ｐゴシック" pitchFamily="-124" charset="-128"/>
              </a:rPr>
              <a:t>Support</a:t>
            </a:r>
            <a:endParaRPr lang="en-US">
              <a:latin typeface="Arial" charset="0"/>
              <a:ea typeface="ＭＳ Ｐゴシック" pitchFamily="-124" charset="-128"/>
            </a:endParaRPr>
          </a:p>
        </p:txBody>
      </p:sp>
      <p:sp>
        <p:nvSpPr>
          <p:cNvPr id="14" name="Left Arrow 13"/>
          <p:cNvSpPr/>
          <p:nvPr/>
        </p:nvSpPr>
        <p:spPr>
          <a:xfrm>
            <a:off x="5297730" y="1096963"/>
            <a:ext cx="3237376" cy="1893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rPr>
              <a:t>CICO</a:t>
            </a:r>
            <a:endParaRPr lang="en-US" sz="4000" b="1" dirty="0">
              <a:solidFill>
                <a:srgbClr val="C00000"/>
              </a:solidFill>
            </a:endParaRPr>
          </a:p>
        </p:txBody>
      </p:sp>
      <p:sp>
        <p:nvSpPr>
          <p:cNvPr id="2" name="TextBox 1"/>
          <p:cNvSpPr txBox="1"/>
          <p:nvPr/>
        </p:nvSpPr>
        <p:spPr>
          <a:xfrm>
            <a:off x="6781800" y="6236732"/>
            <a:ext cx="2209800" cy="369332"/>
          </a:xfrm>
          <a:prstGeom prst="rect">
            <a:avLst/>
          </a:prstGeom>
          <a:noFill/>
        </p:spPr>
        <p:txBody>
          <a:bodyPr wrap="square" rtlCol="0">
            <a:spAutoFit/>
          </a:bodyPr>
          <a:lstStyle/>
          <a:p>
            <a:r>
              <a:rPr lang="en-US" dirty="0" smtClean="0"/>
              <a:t>Horner &amp; </a:t>
            </a:r>
            <a:r>
              <a:rPr lang="en-US" dirty="0" err="1" smtClean="0"/>
              <a:t>Sugai</a:t>
            </a:r>
            <a:r>
              <a:rPr lang="en-US" dirty="0" smtClean="0"/>
              <a:t>, 2007</a:t>
            </a:r>
            <a:endParaRPr lang="en-US" dirty="0"/>
          </a:p>
        </p:txBody>
      </p:sp>
    </p:spTree>
    <p:extLst>
      <p:ext uri="{BB962C8B-B14F-4D97-AF65-F5344CB8AC3E}">
        <p14:creationId xmlns:p14="http://schemas.microsoft.com/office/powerpoint/2010/main" val="27981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TotalTime>
  <Words>3049</Words>
  <Application>Microsoft Office PowerPoint</Application>
  <PresentationFormat>On-screen Show (4:3)</PresentationFormat>
  <Paragraphs>679</Paragraphs>
  <Slides>55</Slides>
  <Notes>10</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2_Quadrant</vt:lpstr>
      <vt:lpstr>Civic</vt:lpstr>
      <vt:lpstr>1_Civic</vt:lpstr>
      <vt:lpstr>Office Theme</vt:lpstr>
      <vt:lpstr>Check-In Check-Out Secondary and Tertiary Behavior Intervention</vt:lpstr>
      <vt:lpstr>REACH MS PBIS Initiative…</vt:lpstr>
      <vt:lpstr>Goals</vt:lpstr>
      <vt:lpstr>What is Response to Intervention?</vt:lpstr>
      <vt:lpstr>Mississippi Department of Education Response to Intervention</vt:lpstr>
      <vt:lpstr>PowerPoint Presentation</vt:lpstr>
      <vt:lpstr>Levels of PBIS Adapted from Levels and Descriptions of Behavior Support (George, Harrower, &amp; Knoster, 2003)</vt:lpstr>
      <vt:lpstr>PowerPoint Presentation</vt:lpstr>
      <vt:lpstr>PowerPoint Presentation</vt:lpstr>
      <vt:lpstr>What is School-Wide Positive Behavior  Interventions and Supports</vt:lpstr>
      <vt:lpstr>School-Wide PBIS Consists of:</vt:lpstr>
      <vt:lpstr>School-Wide PBIS focuses on making:</vt:lpstr>
      <vt:lpstr>PowerPoint Presentation</vt:lpstr>
      <vt:lpstr>PBS involves:</vt:lpstr>
      <vt:lpstr>Critical Elements of PBIS</vt:lpstr>
      <vt:lpstr>PowerPoint Presentation</vt:lpstr>
      <vt:lpstr>Major Features of  Targeted Interventions</vt:lpstr>
      <vt:lpstr>Check-In Check-Out (CICO)</vt:lpstr>
      <vt:lpstr>Components of Check-in Check-out</vt:lpstr>
      <vt:lpstr>PowerPoint Presentation</vt:lpstr>
      <vt:lpstr>PowerPoint Presentation</vt:lpstr>
      <vt:lpstr>PowerPoint Presentation</vt:lpstr>
      <vt:lpstr>Benefits of point card</vt:lpstr>
      <vt:lpstr>Check-in Check-out Cycle</vt:lpstr>
      <vt:lpstr>What does it look like?</vt:lpstr>
      <vt:lpstr>What Does It Look Like?</vt:lpstr>
      <vt:lpstr>What Does It Look Like?</vt:lpstr>
      <vt:lpstr>So…</vt:lpstr>
      <vt:lpstr>Connection to Home</vt:lpstr>
      <vt:lpstr>PowerPoint Presentation</vt:lpstr>
      <vt:lpstr>Why Does CICO Work?</vt:lpstr>
      <vt:lpstr>Is Your School Ready for CICO?</vt:lpstr>
      <vt:lpstr>Roles and Responsibilities</vt:lpstr>
      <vt:lpstr>Roles &amp; Responsibilities (cont.)</vt:lpstr>
      <vt:lpstr>Considerations:</vt:lpstr>
      <vt:lpstr>Considerations:</vt:lpstr>
      <vt:lpstr>Considerations:</vt:lpstr>
      <vt:lpstr>PowerPoint Presentation</vt:lpstr>
      <vt:lpstr>PowerPoint Presentation</vt:lpstr>
      <vt:lpstr>Additional Considerations:</vt:lpstr>
      <vt:lpstr>Plan for the future: Self-managers</vt:lpstr>
      <vt:lpstr>CICO Component of SWIS</vt:lpstr>
      <vt:lpstr>PowerPoint Presentation</vt:lpstr>
      <vt:lpstr>PowerPoint Presentation</vt:lpstr>
      <vt:lpstr>Check-in/ Check-out Self-Assessment</vt:lpstr>
      <vt:lpstr>PowerPoint Presentation</vt:lpstr>
      <vt:lpstr>PowerPoint Presentation</vt:lpstr>
      <vt:lpstr>CICO Individualized for Tier 3 Interventions</vt:lpstr>
      <vt:lpstr>PowerPoint Presentation</vt:lpstr>
      <vt:lpstr>PowerPoint Presentation</vt:lpstr>
      <vt:lpstr>PowerPoint Presentation</vt:lpstr>
      <vt:lpstr>PowerPoint Presentation</vt:lpstr>
      <vt:lpstr>Some Research Articles</vt:lpstr>
      <vt:lpstr>Resources for Implementing the BEP</vt:lpstr>
      <vt:lpstr>Contact Information:</vt:lpstr>
    </vt:vector>
  </TitlesOfParts>
  <Company>University of Southern Mississippi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Wise</dc:creator>
  <cp:lastModifiedBy>Sydney Wise</cp:lastModifiedBy>
  <cp:revision>57</cp:revision>
  <dcterms:created xsi:type="dcterms:W3CDTF">2012-01-10T15:42:46Z</dcterms:created>
  <dcterms:modified xsi:type="dcterms:W3CDTF">2012-02-02T15:26:41Z</dcterms:modified>
</cp:coreProperties>
</file>